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32" r:id="rId3"/>
    <p:sldId id="333" r:id="rId4"/>
    <p:sldId id="334" r:id="rId5"/>
    <p:sldId id="338" r:id="rId6"/>
    <p:sldId id="341" r:id="rId7"/>
    <p:sldId id="342" r:id="rId8"/>
    <p:sldId id="343" r:id="rId9"/>
    <p:sldId id="345" r:id="rId10"/>
    <p:sldId id="346" r:id="rId11"/>
    <p:sldId id="340" r:id="rId12"/>
    <p:sldId id="331" r:id="rId13"/>
    <p:sldId id="330" r:id="rId14"/>
    <p:sldId id="348" r:id="rId15"/>
    <p:sldId id="349" r:id="rId16"/>
    <p:sldId id="352" r:id="rId17"/>
    <p:sldId id="356" r:id="rId18"/>
    <p:sldId id="351" r:id="rId19"/>
    <p:sldId id="355" r:id="rId20"/>
    <p:sldId id="353" r:id="rId21"/>
    <p:sldId id="357" r:id="rId22"/>
    <p:sldId id="358" r:id="rId23"/>
    <p:sldId id="363" r:id="rId24"/>
    <p:sldId id="365" r:id="rId25"/>
    <p:sldId id="360" r:id="rId26"/>
    <p:sldId id="361" r:id="rId27"/>
    <p:sldId id="362" r:id="rId28"/>
    <p:sldId id="364" r:id="rId29"/>
    <p:sldId id="359" r:id="rId30"/>
    <p:sldId id="329" r:id="rId31"/>
    <p:sldId id="350" r:id="rId32"/>
    <p:sldId id="336" r:id="rId33"/>
    <p:sldId id="337"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898A8"/>
    <a:srgbClr val="FF21FF"/>
    <a:srgbClr val="5FF729"/>
    <a:srgbClr val="00FFFF"/>
    <a:srgbClr val="E77F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varScale="1">
        <p:scale>
          <a:sx n="161" d="100"/>
          <a:sy n="161" d="100"/>
        </p:scale>
        <p:origin x="180" y="2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2/13/2022</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hyperlink" Target="https://statisticalhorizons.com/our-instructors/paul-allison/"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B5793-2E9E-4207-A3D7-7E892C01230A}"/>
              </a:ext>
            </a:extLst>
          </p:cNvPr>
          <p:cNvSpPr>
            <a:spLocks noGrp="1"/>
          </p:cNvSpPr>
          <p:nvPr>
            <p:ph type="ctrTitle"/>
          </p:nvPr>
        </p:nvSpPr>
        <p:spPr>
          <a:xfrm>
            <a:off x="2992582" y="1690667"/>
            <a:ext cx="8167543" cy="2421464"/>
          </a:xfrm>
        </p:spPr>
        <p:txBody>
          <a:bodyPr>
            <a:normAutofit/>
          </a:bodyPr>
          <a:lstStyle/>
          <a:p>
            <a:br>
              <a:rPr lang="en-US" dirty="0"/>
            </a:br>
            <a:r>
              <a:rPr lang="en-US" dirty="0"/>
              <a:t>appendix</a:t>
            </a:r>
            <a:br>
              <a:rPr lang="en-US" dirty="0"/>
            </a:br>
            <a:r>
              <a:rPr lang="en-US" dirty="0"/>
              <a:t>project 1 research paper</a:t>
            </a:r>
          </a:p>
        </p:txBody>
      </p:sp>
      <p:sp>
        <p:nvSpPr>
          <p:cNvPr id="3" name="Subtitle 2">
            <a:extLst>
              <a:ext uri="{FF2B5EF4-FFF2-40B4-BE49-F238E27FC236}">
                <a16:creationId xmlns:a16="http://schemas.microsoft.com/office/drawing/2014/main" id="{4C184591-04B1-4804-8DB6-F2BB5A30EB1F}"/>
              </a:ext>
            </a:extLst>
          </p:cNvPr>
          <p:cNvSpPr>
            <a:spLocks noGrp="1"/>
          </p:cNvSpPr>
          <p:nvPr>
            <p:ph type="subTitle" idx="1"/>
          </p:nvPr>
        </p:nvSpPr>
        <p:spPr>
          <a:xfrm>
            <a:off x="3289465" y="4385732"/>
            <a:ext cx="7870660" cy="1405467"/>
          </a:xfrm>
        </p:spPr>
        <p:txBody>
          <a:bodyPr/>
          <a:lstStyle/>
          <a:p>
            <a:r>
              <a:rPr lang="en-US" dirty="0"/>
              <a:t>Braden Anderson</a:t>
            </a:r>
          </a:p>
          <a:p>
            <a:r>
              <a:rPr lang="en-US" dirty="0"/>
              <a:t>Ds6372 applied statistics</a:t>
            </a:r>
          </a:p>
        </p:txBody>
      </p:sp>
    </p:spTree>
    <p:extLst>
      <p:ext uri="{BB962C8B-B14F-4D97-AF65-F5344CB8AC3E}">
        <p14:creationId xmlns:p14="http://schemas.microsoft.com/office/powerpoint/2010/main" val="2385361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3257760" y="5443288"/>
            <a:ext cx="4954028" cy="369332"/>
          </a:xfrm>
          <a:prstGeom prst="rect">
            <a:avLst/>
          </a:prstGeom>
          <a:noFill/>
        </p:spPr>
        <p:txBody>
          <a:bodyPr wrap="square" rtlCol="0">
            <a:spAutoFit/>
          </a:bodyPr>
          <a:lstStyle/>
          <a:p>
            <a:r>
              <a:rPr lang="en-US" b="1" dirty="0"/>
              <a:t>Figure 6: Examining errors of a preliminary model</a:t>
            </a:r>
            <a:endParaRPr lang="en-US" b="1" dirty="0">
              <a:solidFill>
                <a:srgbClr val="FF0000"/>
              </a:solidFill>
            </a:endParaRPr>
          </a:p>
        </p:txBody>
      </p:sp>
      <p:pic>
        <p:nvPicPr>
          <p:cNvPr id="4" name="Picture 3">
            <a:extLst>
              <a:ext uri="{FF2B5EF4-FFF2-40B4-BE49-F238E27FC236}">
                <a16:creationId xmlns:a16="http://schemas.microsoft.com/office/drawing/2014/main" id="{77CD84FE-BACD-4EEC-A541-F4E3082FE523}"/>
              </a:ext>
            </a:extLst>
          </p:cNvPr>
          <p:cNvPicPr>
            <a:picLocks noChangeAspect="1"/>
          </p:cNvPicPr>
          <p:nvPr/>
        </p:nvPicPr>
        <p:blipFill>
          <a:blip r:embed="rId2"/>
          <a:stretch>
            <a:fillRect/>
          </a:stretch>
        </p:blipFill>
        <p:spPr>
          <a:xfrm>
            <a:off x="2051819" y="540327"/>
            <a:ext cx="7342206" cy="4821382"/>
          </a:xfrm>
          <a:prstGeom prst="rect">
            <a:avLst/>
          </a:prstGeom>
        </p:spPr>
      </p:pic>
    </p:spTree>
    <p:extLst>
      <p:ext uri="{BB962C8B-B14F-4D97-AF65-F5344CB8AC3E}">
        <p14:creationId xmlns:p14="http://schemas.microsoft.com/office/powerpoint/2010/main" val="3721086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2895600" y="4690556"/>
            <a:ext cx="6614556" cy="369332"/>
          </a:xfrm>
          <a:prstGeom prst="rect">
            <a:avLst/>
          </a:prstGeom>
          <a:noFill/>
        </p:spPr>
        <p:txBody>
          <a:bodyPr wrap="square" rtlCol="0">
            <a:spAutoFit/>
          </a:bodyPr>
          <a:lstStyle/>
          <a:p>
            <a:r>
              <a:rPr lang="en-US" b="1" dirty="0"/>
              <a:t>Figure 7: </a:t>
            </a:r>
            <a:r>
              <a:rPr lang="en-US" dirty="0"/>
              <a:t>MSRP and log transformed version  </a:t>
            </a:r>
            <a:r>
              <a:rPr lang="en-US" u="sng" dirty="0"/>
              <a:t>after</a:t>
            </a:r>
            <a:r>
              <a:rPr lang="en-US" b="1" dirty="0"/>
              <a:t> </a:t>
            </a:r>
            <a:r>
              <a:rPr lang="en-US" dirty="0"/>
              <a:t>data cleaning</a:t>
            </a:r>
            <a:endParaRPr lang="en-US" b="1" dirty="0"/>
          </a:p>
        </p:txBody>
      </p:sp>
      <p:pic>
        <p:nvPicPr>
          <p:cNvPr id="4" name="Picture 3">
            <a:extLst>
              <a:ext uri="{FF2B5EF4-FFF2-40B4-BE49-F238E27FC236}">
                <a16:creationId xmlns:a16="http://schemas.microsoft.com/office/drawing/2014/main" id="{19C78378-7400-4870-92E7-4730516FBF75}"/>
              </a:ext>
            </a:extLst>
          </p:cNvPr>
          <p:cNvPicPr>
            <a:picLocks noChangeAspect="1"/>
          </p:cNvPicPr>
          <p:nvPr/>
        </p:nvPicPr>
        <p:blipFill>
          <a:blip r:embed="rId2"/>
          <a:stretch>
            <a:fillRect/>
          </a:stretch>
        </p:blipFill>
        <p:spPr>
          <a:xfrm>
            <a:off x="388917" y="856545"/>
            <a:ext cx="11414166" cy="3780572"/>
          </a:xfrm>
          <a:prstGeom prst="rect">
            <a:avLst/>
          </a:prstGeom>
        </p:spPr>
      </p:pic>
    </p:spTree>
    <p:extLst>
      <p:ext uri="{BB962C8B-B14F-4D97-AF65-F5344CB8AC3E}">
        <p14:creationId xmlns:p14="http://schemas.microsoft.com/office/powerpoint/2010/main" val="1383333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D32E0699-D9AC-4A3C-B15D-D68449C8D5E8}"/>
              </a:ext>
            </a:extLst>
          </p:cNvPr>
          <p:cNvGraphicFramePr>
            <a:graphicFrameLocks noGrp="1"/>
          </p:cNvGraphicFramePr>
          <p:nvPr>
            <p:extLst>
              <p:ext uri="{D42A27DB-BD31-4B8C-83A1-F6EECF244321}">
                <p14:modId xmlns:p14="http://schemas.microsoft.com/office/powerpoint/2010/main" val="157224915"/>
              </p:ext>
            </p:extLst>
          </p:nvPr>
        </p:nvGraphicFramePr>
        <p:xfrm>
          <a:off x="5250891" y="55966"/>
          <a:ext cx="6905500" cy="5552440"/>
        </p:xfrm>
        <a:graphic>
          <a:graphicData uri="http://schemas.openxmlformats.org/drawingml/2006/table">
            <a:tbl>
              <a:tblPr firstRow="1" firstCol="1" bandRow="1">
                <a:tableStyleId>{5C22544A-7EE6-4342-B048-85BDC9FD1C3A}</a:tableStyleId>
              </a:tblPr>
              <a:tblGrid>
                <a:gridCol w="1487202">
                  <a:extLst>
                    <a:ext uri="{9D8B030D-6E8A-4147-A177-3AD203B41FA5}">
                      <a16:colId xmlns:a16="http://schemas.microsoft.com/office/drawing/2014/main" val="2484030100"/>
                    </a:ext>
                  </a:extLst>
                </a:gridCol>
                <a:gridCol w="1374751">
                  <a:extLst>
                    <a:ext uri="{9D8B030D-6E8A-4147-A177-3AD203B41FA5}">
                      <a16:colId xmlns:a16="http://schemas.microsoft.com/office/drawing/2014/main" val="2013282279"/>
                    </a:ext>
                  </a:extLst>
                </a:gridCol>
                <a:gridCol w="1263498">
                  <a:extLst>
                    <a:ext uri="{9D8B030D-6E8A-4147-A177-3AD203B41FA5}">
                      <a16:colId xmlns:a16="http://schemas.microsoft.com/office/drawing/2014/main" val="2407347475"/>
                    </a:ext>
                  </a:extLst>
                </a:gridCol>
                <a:gridCol w="1398949">
                  <a:extLst>
                    <a:ext uri="{9D8B030D-6E8A-4147-A177-3AD203B41FA5}">
                      <a16:colId xmlns:a16="http://schemas.microsoft.com/office/drawing/2014/main" val="3121574192"/>
                    </a:ext>
                  </a:extLst>
                </a:gridCol>
                <a:gridCol w="1381100">
                  <a:extLst>
                    <a:ext uri="{9D8B030D-6E8A-4147-A177-3AD203B41FA5}">
                      <a16:colId xmlns:a16="http://schemas.microsoft.com/office/drawing/2014/main" val="2883692191"/>
                    </a:ext>
                  </a:extLst>
                </a:gridCol>
              </a:tblGrid>
              <a:tr h="172370">
                <a:tc>
                  <a:txBody>
                    <a:bodyPr/>
                    <a:lstStyle/>
                    <a:p>
                      <a:endParaRPr lang="en-US" dirty="0"/>
                    </a:p>
                  </a:txBody>
                  <a:tcPr/>
                </a:tc>
                <a:tc>
                  <a:txBody>
                    <a:bodyPr/>
                    <a:lstStyle/>
                    <a:p>
                      <a:r>
                        <a:rPr lang="en-US" dirty="0"/>
                        <a:t>Complex Model</a:t>
                      </a:r>
                    </a:p>
                  </a:txBody>
                  <a:tcPr/>
                </a:tc>
                <a:tc>
                  <a:txBody>
                    <a:bodyPr/>
                    <a:lstStyle/>
                    <a:p>
                      <a:r>
                        <a:rPr lang="en-US" dirty="0"/>
                        <a:t>Simple </a:t>
                      </a:r>
                    </a:p>
                    <a:p>
                      <a:r>
                        <a:rPr lang="en-US" dirty="0"/>
                        <a:t>Model</a:t>
                      </a:r>
                    </a:p>
                  </a:txBody>
                  <a:tcPr/>
                </a:tc>
                <a:tc>
                  <a:txBody>
                    <a:bodyPr/>
                    <a:lstStyle/>
                    <a:p>
                      <a:r>
                        <a:rPr lang="en-US" dirty="0"/>
                        <a:t>Metric %</a:t>
                      </a:r>
                    </a:p>
                    <a:p>
                      <a:r>
                        <a:rPr lang="en-US" dirty="0"/>
                        <a:t>Increase</a:t>
                      </a:r>
                    </a:p>
                  </a:txBody>
                  <a:tcPr/>
                </a:tc>
                <a:tc>
                  <a:txBody>
                    <a:bodyPr/>
                    <a:lstStyle/>
                    <a:p>
                      <a:r>
                        <a:rPr lang="en-US" dirty="0"/>
                        <a:t>Metric % Decrease</a:t>
                      </a:r>
                    </a:p>
                  </a:txBody>
                  <a:tcPr/>
                </a:tc>
                <a:extLst>
                  <a:ext uri="{0D108BD9-81ED-4DB2-BD59-A6C34878D82A}">
                    <a16:rowId xmlns:a16="http://schemas.microsoft.com/office/drawing/2014/main" val="1922299900"/>
                  </a:ext>
                </a:extLst>
              </a:tr>
              <a:tr h="370840">
                <a:tc>
                  <a:txBody>
                    <a:bodyPr/>
                    <a:lstStyle/>
                    <a:p>
                      <a:r>
                        <a:rPr lang="en-US" sz="1600" dirty="0"/>
                        <a:t>Predictor count</a:t>
                      </a:r>
                    </a:p>
                  </a:txBody>
                  <a:tcPr/>
                </a:tc>
                <a:tc>
                  <a:txBody>
                    <a:bodyPr/>
                    <a:lstStyle/>
                    <a:p>
                      <a:r>
                        <a:rPr lang="en-US" sz="1600" dirty="0"/>
                        <a:t>18</a:t>
                      </a:r>
                    </a:p>
                  </a:txBody>
                  <a:tcPr/>
                </a:tc>
                <a:tc>
                  <a:txBody>
                    <a:bodyPr/>
                    <a:lstStyle/>
                    <a:p>
                      <a:r>
                        <a:rPr lang="en-US" sz="1600" dirty="0"/>
                        <a:t>10</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a:t>
                      </a:r>
                    </a:p>
                    <a:p>
                      <a:endParaRPr lang="en-US" sz="1600" dirty="0"/>
                    </a:p>
                  </a:txBody>
                  <a:tcPr/>
                </a:tc>
                <a:tc>
                  <a:txBody>
                    <a:bodyPr/>
                    <a:lstStyle/>
                    <a:p>
                      <a:pPr algn="ctr"/>
                      <a:r>
                        <a:rPr lang="en-US" sz="1600" dirty="0"/>
                        <a:t>---------</a:t>
                      </a:r>
                    </a:p>
                  </a:txBody>
                  <a:tcPr/>
                </a:tc>
                <a:extLst>
                  <a:ext uri="{0D108BD9-81ED-4DB2-BD59-A6C34878D82A}">
                    <a16:rowId xmlns:a16="http://schemas.microsoft.com/office/drawing/2014/main" val="560599356"/>
                  </a:ext>
                </a:extLst>
              </a:tr>
              <a:tr h="370840">
                <a:tc>
                  <a:txBody>
                    <a:bodyPr/>
                    <a:lstStyle/>
                    <a:p>
                      <a:r>
                        <a:rPr lang="en-US" sz="1600" dirty="0">
                          <a:solidFill>
                            <a:srgbClr val="FFFF00"/>
                          </a:solidFill>
                        </a:rPr>
                        <a:t>PRESS</a:t>
                      </a:r>
                    </a:p>
                  </a:txBody>
                  <a:tcPr/>
                </a:tc>
                <a:tc>
                  <a:txBody>
                    <a:bodyPr/>
                    <a:lstStyle/>
                    <a:p>
                      <a:r>
                        <a:rPr lang="en-US" sz="1600" dirty="0"/>
                        <a:t>148.9296</a:t>
                      </a:r>
                    </a:p>
                  </a:txBody>
                  <a:tcPr/>
                </a:tc>
                <a:tc>
                  <a:txBody>
                    <a:bodyPr/>
                    <a:lstStyle/>
                    <a:p>
                      <a:r>
                        <a:rPr lang="en-US" sz="1600" dirty="0"/>
                        <a:t>160.6880</a:t>
                      </a:r>
                    </a:p>
                  </a:txBody>
                  <a:tcPr/>
                </a:tc>
                <a:tc>
                  <a:txBody>
                    <a:bodyPr/>
                    <a:lstStyle/>
                    <a:p>
                      <a:r>
                        <a:rPr lang="en-US" sz="1600" dirty="0"/>
                        <a:t>7.8952671</a:t>
                      </a:r>
                    </a:p>
                  </a:txBody>
                  <a:tcPr/>
                </a:tc>
                <a:tc>
                  <a:txBody>
                    <a:bodyPr/>
                    <a:lstStyle/>
                    <a:p>
                      <a:pPr algn="ctr"/>
                      <a:r>
                        <a:rPr lang="en-US" sz="1600" dirty="0"/>
                        <a:t>---------</a:t>
                      </a:r>
                    </a:p>
                  </a:txBody>
                  <a:tcPr/>
                </a:tc>
                <a:extLst>
                  <a:ext uri="{0D108BD9-81ED-4DB2-BD59-A6C34878D82A}">
                    <a16:rowId xmlns:a16="http://schemas.microsoft.com/office/drawing/2014/main" val="4250287519"/>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FFFF00"/>
                          </a:solidFill>
                        </a:rPr>
                        <a:t>Prediction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FFFF00"/>
                          </a:solidFill>
                        </a:rPr>
                        <a:t>R-squared</a:t>
                      </a:r>
                    </a:p>
                  </a:txBody>
                  <a:tcPr/>
                </a:tc>
                <a:tc>
                  <a:txBody>
                    <a:bodyPr/>
                    <a:lstStyle/>
                    <a:p>
                      <a:r>
                        <a:rPr lang="en-US" sz="1600" dirty="0"/>
                        <a:t>0.9266009</a:t>
                      </a:r>
                    </a:p>
                  </a:txBody>
                  <a:tcPr/>
                </a:tc>
                <a:tc>
                  <a:txBody>
                    <a:bodyPr/>
                    <a:lstStyle/>
                    <a:p>
                      <a:r>
                        <a:rPr lang="en-US" sz="1600" dirty="0"/>
                        <a:t>0.9208059</a:t>
                      </a:r>
                    </a:p>
                  </a:txBody>
                  <a:tcPr/>
                </a:tc>
                <a:tc>
                  <a:txBody>
                    <a:bodyPr/>
                    <a:lstStyle/>
                    <a:p>
                      <a:pPr algn="ctr"/>
                      <a:r>
                        <a:rPr lang="en-US" sz="1600" dirty="0"/>
                        <a:t>---------</a:t>
                      </a:r>
                    </a:p>
                  </a:txBody>
                  <a:tcPr/>
                </a:tc>
                <a:tc>
                  <a:txBody>
                    <a:bodyPr/>
                    <a:lstStyle/>
                    <a:p>
                      <a:r>
                        <a:rPr lang="en-US" sz="1600" dirty="0"/>
                        <a:t>0.62540990</a:t>
                      </a:r>
                    </a:p>
                  </a:txBody>
                  <a:tcPr/>
                </a:tc>
                <a:extLst>
                  <a:ext uri="{0D108BD9-81ED-4DB2-BD59-A6C34878D82A}">
                    <a16:rowId xmlns:a16="http://schemas.microsoft.com/office/drawing/2014/main" val="1716439242"/>
                  </a:ext>
                </a:extLst>
              </a:tr>
              <a:tr h="370840">
                <a:tc>
                  <a:txBody>
                    <a:bodyPr/>
                    <a:lstStyle/>
                    <a:p>
                      <a:r>
                        <a:rPr lang="en-US" sz="1600" dirty="0">
                          <a:solidFill>
                            <a:srgbClr val="00FFFF"/>
                          </a:solidFill>
                        </a:rPr>
                        <a:t>AIC</a:t>
                      </a:r>
                    </a:p>
                  </a:txBody>
                  <a:tcPr/>
                </a:tc>
                <a:tc>
                  <a:txBody>
                    <a:bodyPr/>
                    <a:lstStyle/>
                    <a:p>
                      <a:r>
                        <a:rPr lang="en-US" sz="1600" dirty="0"/>
                        <a:t>-2751.4896</a:t>
                      </a:r>
                    </a:p>
                  </a:txBody>
                  <a:tcPr/>
                </a:tc>
                <a:tc>
                  <a:txBody>
                    <a:bodyPr/>
                    <a:lstStyle/>
                    <a:p>
                      <a:r>
                        <a:rPr lang="en-US" sz="1600" dirty="0"/>
                        <a:t>-2400.0299</a:t>
                      </a:r>
                    </a:p>
                  </a:txBody>
                  <a:tcPr/>
                </a:tc>
                <a:tc>
                  <a:txBody>
                    <a:bodyPr/>
                    <a:lstStyle/>
                    <a:p>
                      <a:r>
                        <a:rPr lang="en-US" sz="1600" dirty="0"/>
                        <a:t>12.773434</a:t>
                      </a:r>
                    </a:p>
                  </a:txBody>
                  <a:tcPr/>
                </a:tc>
                <a:tc>
                  <a:txBody>
                    <a:bodyPr/>
                    <a:lstStyle/>
                    <a:p>
                      <a:pPr algn="ctr"/>
                      <a:r>
                        <a:rPr lang="en-US" sz="1600" dirty="0"/>
                        <a:t>---------</a:t>
                      </a:r>
                    </a:p>
                  </a:txBody>
                  <a:tcPr/>
                </a:tc>
                <a:extLst>
                  <a:ext uri="{0D108BD9-81ED-4DB2-BD59-A6C34878D82A}">
                    <a16:rowId xmlns:a16="http://schemas.microsoft.com/office/drawing/2014/main" val="2693459906"/>
                  </a:ext>
                </a:extLst>
              </a:tr>
              <a:tr h="370840">
                <a:tc>
                  <a:txBody>
                    <a:bodyPr/>
                    <a:lstStyle/>
                    <a:p>
                      <a:r>
                        <a:rPr lang="en-US" sz="1600" dirty="0">
                          <a:solidFill>
                            <a:srgbClr val="00FFFF"/>
                          </a:solidFill>
                        </a:rPr>
                        <a:t>BIC</a:t>
                      </a:r>
                    </a:p>
                  </a:txBody>
                  <a:tcPr/>
                </a:tc>
                <a:tc>
                  <a:txBody>
                    <a:bodyPr/>
                    <a:lstStyle/>
                    <a:p>
                      <a:r>
                        <a:rPr lang="en-US" sz="1600" dirty="0"/>
                        <a:t>-2545.5451</a:t>
                      </a:r>
                    </a:p>
                  </a:txBody>
                  <a:tcPr/>
                </a:tc>
                <a:tc>
                  <a:txBody>
                    <a:bodyPr/>
                    <a:lstStyle/>
                    <a:p>
                      <a:r>
                        <a:rPr lang="en-US" sz="1600" dirty="0"/>
                        <a:t>-2252.0073</a:t>
                      </a:r>
                    </a:p>
                  </a:txBody>
                  <a:tcPr/>
                </a:tc>
                <a:tc>
                  <a:txBody>
                    <a:bodyPr/>
                    <a:lstStyle/>
                    <a:p>
                      <a:r>
                        <a:rPr lang="en-US" sz="1600" dirty="0"/>
                        <a:t>11.531432</a:t>
                      </a:r>
                    </a:p>
                  </a:txBody>
                  <a:tcPr/>
                </a:tc>
                <a:tc>
                  <a:txBody>
                    <a:bodyPr/>
                    <a:lstStyle/>
                    <a:p>
                      <a:pPr algn="ctr"/>
                      <a:r>
                        <a:rPr lang="en-US" sz="1600" dirty="0"/>
                        <a:t>---------</a:t>
                      </a:r>
                    </a:p>
                  </a:txBody>
                  <a:tcPr/>
                </a:tc>
                <a:extLst>
                  <a:ext uri="{0D108BD9-81ED-4DB2-BD59-A6C34878D82A}">
                    <a16:rowId xmlns:a16="http://schemas.microsoft.com/office/drawing/2014/main" val="1657712892"/>
                  </a:ext>
                </a:extLst>
              </a:tr>
              <a:tr h="370840">
                <a:tc>
                  <a:txBody>
                    <a:bodyPr/>
                    <a:lstStyle/>
                    <a:p>
                      <a:r>
                        <a:rPr lang="en-US" sz="1600" dirty="0">
                          <a:solidFill>
                            <a:srgbClr val="5FF729"/>
                          </a:solidFill>
                        </a:rPr>
                        <a:t>RMSE</a:t>
                      </a:r>
                    </a:p>
                  </a:txBody>
                  <a:tcPr/>
                </a:tc>
                <a:tc>
                  <a:txBody>
                    <a:bodyPr/>
                    <a:lstStyle/>
                    <a:p>
                      <a:pPr algn="l"/>
                      <a:r>
                        <a:rPr lang="en-US" sz="1600" dirty="0">
                          <a:effectLst/>
                        </a:rPr>
                        <a:t>0.1796673</a:t>
                      </a:r>
                    </a:p>
                  </a:txBody>
                  <a:tcPr marL="57150" marR="57150" marT="19050" marB="19050" anchor="ctr"/>
                </a:tc>
                <a:tc>
                  <a:txBody>
                    <a:bodyPr/>
                    <a:lstStyle/>
                    <a:p>
                      <a:r>
                        <a:rPr lang="en-US" sz="1600" dirty="0"/>
                        <a:t>0.1866432</a:t>
                      </a:r>
                    </a:p>
                  </a:txBody>
                  <a:tcPr/>
                </a:tc>
                <a:tc>
                  <a:txBody>
                    <a:bodyPr/>
                    <a:lstStyle/>
                    <a:p>
                      <a:r>
                        <a:rPr lang="en-US" sz="1600" dirty="0"/>
                        <a:t>3.8826651</a:t>
                      </a:r>
                    </a:p>
                  </a:txBody>
                  <a:tcPr/>
                </a:tc>
                <a:tc>
                  <a:txBody>
                    <a:bodyPr/>
                    <a:lstStyle/>
                    <a:p>
                      <a:pPr algn="ctr"/>
                      <a:r>
                        <a:rPr lang="en-US" sz="1600" dirty="0"/>
                        <a:t>---------</a:t>
                      </a:r>
                    </a:p>
                  </a:txBody>
                  <a:tcPr/>
                </a:tc>
                <a:extLst>
                  <a:ext uri="{0D108BD9-81ED-4DB2-BD59-A6C34878D82A}">
                    <a16:rowId xmlns:a16="http://schemas.microsoft.com/office/drawing/2014/main" val="2318410487"/>
                  </a:ext>
                </a:extLst>
              </a:tr>
              <a:tr h="370840">
                <a:tc>
                  <a:txBody>
                    <a:bodyPr/>
                    <a:lstStyle/>
                    <a:p>
                      <a:r>
                        <a:rPr lang="en-US" sz="1600" dirty="0">
                          <a:solidFill>
                            <a:srgbClr val="5FF729"/>
                          </a:solidFill>
                        </a:rPr>
                        <a:t>R-squared</a:t>
                      </a:r>
                    </a:p>
                  </a:txBody>
                  <a:tcPr/>
                </a:tc>
                <a:tc>
                  <a:txBody>
                    <a:bodyPr/>
                    <a:lstStyle/>
                    <a:p>
                      <a:r>
                        <a:rPr lang="en-US" sz="1600" dirty="0"/>
                        <a:t>0.9268817</a:t>
                      </a:r>
                    </a:p>
                  </a:txBody>
                  <a:tcPr/>
                </a:tc>
                <a:tc>
                  <a:txBody>
                    <a:bodyPr/>
                    <a:lstStyle/>
                    <a:p>
                      <a:r>
                        <a:rPr lang="en-US" sz="1600" dirty="0"/>
                        <a:t>0.9211328</a:t>
                      </a:r>
                    </a:p>
                  </a:txBody>
                  <a:tcPr/>
                </a:tc>
                <a:tc>
                  <a:txBody>
                    <a:bodyPr/>
                    <a:lstStyle/>
                    <a:p>
                      <a:pPr algn="ctr"/>
                      <a:r>
                        <a:rPr lang="en-US" sz="1600" dirty="0"/>
                        <a:t>---------</a:t>
                      </a:r>
                    </a:p>
                  </a:txBody>
                  <a:tcPr/>
                </a:tc>
                <a:tc>
                  <a:txBody>
                    <a:bodyPr/>
                    <a:lstStyle/>
                    <a:p>
                      <a:r>
                        <a:rPr lang="en-US" sz="1600" dirty="0"/>
                        <a:t>0.6202451</a:t>
                      </a:r>
                    </a:p>
                  </a:txBody>
                  <a:tcPr/>
                </a:tc>
                <a:extLst>
                  <a:ext uri="{0D108BD9-81ED-4DB2-BD59-A6C34878D82A}">
                    <a16:rowId xmlns:a16="http://schemas.microsoft.com/office/drawing/2014/main" val="1118220185"/>
                  </a:ext>
                </a:extLst>
              </a:tr>
              <a:tr h="370840">
                <a:tc>
                  <a:txBody>
                    <a:bodyPr/>
                    <a:lstStyle/>
                    <a:p>
                      <a:r>
                        <a:rPr lang="en-US" sz="1600" dirty="0">
                          <a:solidFill>
                            <a:srgbClr val="5FF729"/>
                          </a:solidFill>
                        </a:rPr>
                        <a:t>MAE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0.1335809</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0.1375110</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2.9421053</a:t>
                      </a:r>
                    </a:p>
                  </a:txBody>
                  <a:tcPr/>
                </a:tc>
                <a:tc>
                  <a:txBody>
                    <a:bodyPr/>
                    <a:lstStyle/>
                    <a:p>
                      <a:pPr algn="ctr"/>
                      <a:r>
                        <a:rPr lang="en-US" sz="1600" dirty="0"/>
                        <a:t>---------</a:t>
                      </a:r>
                    </a:p>
                  </a:txBody>
                  <a:tcPr/>
                </a:tc>
                <a:extLst>
                  <a:ext uri="{0D108BD9-81ED-4DB2-BD59-A6C34878D82A}">
                    <a16:rowId xmlns:a16="http://schemas.microsoft.com/office/drawing/2014/main" val="1873784965"/>
                  </a:ext>
                </a:extLst>
              </a:tr>
              <a:tr h="370840">
                <a:tc>
                  <a:txBody>
                    <a:bodyPr/>
                    <a:lstStyle/>
                    <a:p>
                      <a:r>
                        <a:rPr lang="en-US" sz="1600" dirty="0">
                          <a:solidFill>
                            <a:srgbClr val="FFC000"/>
                          </a:solidFill>
                        </a:rPr>
                        <a:t>Final Test RMSE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0.1887110</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0.1981315</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4.992043</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a:t>
                      </a:r>
                    </a:p>
                  </a:txBody>
                  <a:tcPr/>
                </a:tc>
                <a:extLst>
                  <a:ext uri="{0D108BD9-81ED-4DB2-BD59-A6C34878D82A}">
                    <a16:rowId xmlns:a16="http://schemas.microsoft.com/office/drawing/2014/main" val="3412326815"/>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FFC000"/>
                          </a:solidFill>
                        </a:rPr>
                        <a:t>Final Test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FFC000"/>
                          </a:solidFill>
                        </a:rPr>
                        <a:t>R-Squared</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0.9246883</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0.9173191</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600" dirty="0"/>
                    </a:p>
                  </a:txBody>
                  <a:tcPr/>
                </a:tc>
                <a:tc>
                  <a:txBody>
                    <a:bodyPr/>
                    <a:lstStyle/>
                    <a:p>
                      <a:pPr algn="ctr"/>
                      <a:r>
                        <a:rPr lang="en-US" sz="1600" dirty="0"/>
                        <a:t>0.796937</a:t>
                      </a:r>
                    </a:p>
                  </a:txBody>
                  <a:tcPr/>
                </a:tc>
                <a:extLst>
                  <a:ext uri="{0D108BD9-81ED-4DB2-BD59-A6C34878D82A}">
                    <a16:rowId xmlns:a16="http://schemas.microsoft.com/office/drawing/2014/main" val="2909863613"/>
                  </a:ext>
                </a:extLst>
              </a:tr>
              <a:tr h="370840">
                <a:tc>
                  <a:txBody>
                    <a:bodyPr/>
                    <a:lstStyle/>
                    <a:p>
                      <a:r>
                        <a:rPr lang="en-US" sz="1600" dirty="0">
                          <a:solidFill>
                            <a:srgbClr val="FFC000"/>
                          </a:solidFill>
                        </a:rPr>
                        <a:t>Final Test MAE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0.1407426</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0.1459255</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3.682588</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a:t>
                      </a:r>
                    </a:p>
                  </a:txBody>
                  <a:tcPr/>
                </a:tc>
                <a:extLst>
                  <a:ext uri="{0D108BD9-81ED-4DB2-BD59-A6C34878D82A}">
                    <a16:rowId xmlns:a16="http://schemas.microsoft.com/office/drawing/2014/main" val="3391850043"/>
                  </a:ext>
                </a:extLst>
              </a:tr>
            </a:tbl>
          </a:graphicData>
        </a:graphic>
      </p:graphicFrame>
      <p:sp>
        <p:nvSpPr>
          <p:cNvPr id="11" name="TextBox 10">
            <a:extLst>
              <a:ext uri="{FF2B5EF4-FFF2-40B4-BE49-F238E27FC236}">
                <a16:creationId xmlns:a16="http://schemas.microsoft.com/office/drawing/2014/main" id="{7E9DE84C-27E4-4964-9929-2D3F47815693}"/>
              </a:ext>
            </a:extLst>
          </p:cNvPr>
          <p:cNvSpPr txBox="1"/>
          <p:nvPr/>
        </p:nvSpPr>
        <p:spPr>
          <a:xfrm>
            <a:off x="5250891" y="5774771"/>
            <a:ext cx="6822376" cy="923330"/>
          </a:xfrm>
          <a:prstGeom prst="rect">
            <a:avLst/>
          </a:prstGeom>
          <a:noFill/>
          <a:ln>
            <a:solidFill>
              <a:schemeClr val="tx1"/>
            </a:solidFill>
          </a:ln>
        </p:spPr>
        <p:txBody>
          <a:bodyPr wrap="square" rtlCol="0">
            <a:spAutoFit/>
          </a:bodyPr>
          <a:lstStyle/>
          <a:p>
            <a:r>
              <a:rPr lang="en-US" b="1" dirty="0"/>
              <a:t>Simpler Model Predictors:</a:t>
            </a:r>
          </a:p>
          <a:p>
            <a:r>
              <a:rPr lang="en-US" dirty="0"/>
              <a:t>Age Engine_Cylinders Engine_HP Transmission_Type Vehicle_Style Driven_Wheels Luxury Hybrid Diesel Exotic</a:t>
            </a:r>
            <a:endParaRPr lang="en-US" b="1" dirty="0"/>
          </a:p>
        </p:txBody>
      </p:sp>
      <p:sp>
        <p:nvSpPr>
          <p:cNvPr id="12" name="TextBox 11">
            <a:extLst>
              <a:ext uri="{FF2B5EF4-FFF2-40B4-BE49-F238E27FC236}">
                <a16:creationId xmlns:a16="http://schemas.microsoft.com/office/drawing/2014/main" id="{6C1A3455-F31B-4182-B560-59CC38D0027D}"/>
              </a:ext>
            </a:extLst>
          </p:cNvPr>
          <p:cNvSpPr txBox="1"/>
          <p:nvPr/>
        </p:nvSpPr>
        <p:spPr>
          <a:xfrm>
            <a:off x="118733" y="4454244"/>
            <a:ext cx="4601707" cy="2308324"/>
          </a:xfrm>
          <a:prstGeom prst="rect">
            <a:avLst/>
          </a:prstGeom>
          <a:noFill/>
          <a:ln>
            <a:solidFill>
              <a:schemeClr val="tx1"/>
            </a:solidFill>
          </a:ln>
        </p:spPr>
        <p:txBody>
          <a:bodyPr wrap="square" rtlCol="0">
            <a:spAutoFit/>
          </a:bodyPr>
          <a:lstStyle/>
          <a:p>
            <a:r>
              <a:rPr lang="en-US" b="1" dirty="0"/>
              <a:t>Complex model predictors:</a:t>
            </a:r>
          </a:p>
          <a:p>
            <a:endParaRPr lang="en-US" b="1" dirty="0"/>
          </a:p>
          <a:p>
            <a:r>
              <a:rPr lang="en-US" dirty="0"/>
              <a:t>Age </a:t>
            </a:r>
            <a:r>
              <a:rPr lang="en-US" dirty="0" err="1"/>
              <a:t>highway_MPG</a:t>
            </a:r>
            <a:r>
              <a:rPr lang="en-US" dirty="0"/>
              <a:t> </a:t>
            </a:r>
            <a:r>
              <a:rPr lang="en-US" dirty="0" err="1"/>
              <a:t>Engine_Cylinders</a:t>
            </a:r>
            <a:r>
              <a:rPr lang="en-US" dirty="0"/>
              <a:t> </a:t>
            </a:r>
            <a:r>
              <a:rPr lang="en-US" dirty="0" err="1"/>
              <a:t>Engine_HP</a:t>
            </a:r>
            <a:r>
              <a:rPr lang="en-US" dirty="0"/>
              <a:t> </a:t>
            </a:r>
            <a:r>
              <a:rPr lang="en-US" dirty="0" err="1"/>
              <a:t>Transmission_Type</a:t>
            </a:r>
            <a:r>
              <a:rPr lang="en-US" dirty="0"/>
              <a:t> </a:t>
            </a:r>
            <a:r>
              <a:rPr lang="en-US" dirty="0" err="1"/>
              <a:t>Number_of_Doors</a:t>
            </a:r>
            <a:r>
              <a:rPr lang="en-US" dirty="0"/>
              <a:t> </a:t>
            </a:r>
            <a:r>
              <a:rPr lang="en-US" dirty="0" err="1"/>
              <a:t>Vehicle_Style</a:t>
            </a:r>
            <a:r>
              <a:rPr lang="en-US" dirty="0"/>
              <a:t> </a:t>
            </a:r>
            <a:r>
              <a:rPr lang="en-US" dirty="0" err="1"/>
              <a:t>Vehicle_Size</a:t>
            </a:r>
            <a:r>
              <a:rPr lang="en-US" dirty="0"/>
              <a:t> </a:t>
            </a:r>
            <a:r>
              <a:rPr lang="en-US" dirty="0" err="1"/>
              <a:t>Driven_Wheels</a:t>
            </a:r>
            <a:r>
              <a:rPr lang="en-US" dirty="0"/>
              <a:t> </a:t>
            </a:r>
            <a:r>
              <a:rPr lang="en-US" dirty="0" err="1"/>
              <a:t>Factory_Tuner</a:t>
            </a:r>
            <a:r>
              <a:rPr lang="en-US" dirty="0"/>
              <a:t> Performance Luxury </a:t>
            </a:r>
            <a:r>
              <a:rPr lang="en-US" dirty="0" err="1"/>
              <a:t>Flex_Fuel</a:t>
            </a:r>
            <a:r>
              <a:rPr lang="en-US" dirty="0"/>
              <a:t> Hatchback Hybrid Diesel Exotic Popularity</a:t>
            </a:r>
            <a:endParaRPr lang="en-US" b="1" dirty="0"/>
          </a:p>
        </p:txBody>
      </p:sp>
      <p:sp>
        <p:nvSpPr>
          <p:cNvPr id="5" name="TextBox 4">
            <a:extLst>
              <a:ext uri="{FF2B5EF4-FFF2-40B4-BE49-F238E27FC236}">
                <a16:creationId xmlns:a16="http://schemas.microsoft.com/office/drawing/2014/main" id="{7224FD97-7BBA-496A-84D3-BDAD552C246E}"/>
              </a:ext>
            </a:extLst>
          </p:cNvPr>
          <p:cNvSpPr txBox="1"/>
          <p:nvPr/>
        </p:nvSpPr>
        <p:spPr>
          <a:xfrm>
            <a:off x="2897577" y="176532"/>
            <a:ext cx="2226625" cy="2800767"/>
          </a:xfrm>
          <a:prstGeom prst="rect">
            <a:avLst/>
          </a:prstGeom>
          <a:noFill/>
        </p:spPr>
        <p:txBody>
          <a:bodyPr wrap="square" rtlCol="0">
            <a:spAutoFit/>
          </a:bodyPr>
          <a:lstStyle/>
          <a:p>
            <a:r>
              <a:rPr lang="en-US" sz="1600" b="1" u="sng" dirty="0"/>
              <a:t>Metric Type Legend</a:t>
            </a:r>
          </a:p>
          <a:p>
            <a:endParaRPr lang="en-US" sz="1600" b="1" u="sng" dirty="0"/>
          </a:p>
          <a:p>
            <a:r>
              <a:rPr lang="en-US" sz="1600" b="1" dirty="0">
                <a:solidFill>
                  <a:srgbClr val="FFFF00"/>
                </a:solidFill>
              </a:rPr>
              <a:t>Leave-one-out metrics</a:t>
            </a:r>
          </a:p>
          <a:p>
            <a:endParaRPr lang="en-US" sz="1600" b="1" dirty="0"/>
          </a:p>
          <a:p>
            <a:r>
              <a:rPr lang="en-US" sz="1600" b="1" dirty="0">
                <a:solidFill>
                  <a:srgbClr val="00FFFF"/>
                </a:solidFill>
              </a:rPr>
              <a:t>Probabilistic methods</a:t>
            </a:r>
          </a:p>
          <a:p>
            <a:endParaRPr lang="en-US" sz="1600" b="1" dirty="0"/>
          </a:p>
          <a:p>
            <a:r>
              <a:rPr lang="en-US" sz="1600" b="1" dirty="0">
                <a:solidFill>
                  <a:srgbClr val="5FF729"/>
                </a:solidFill>
              </a:rPr>
              <a:t>Repeated 10-fold cross-validation metrics (repeats=20)</a:t>
            </a:r>
          </a:p>
          <a:p>
            <a:endParaRPr lang="en-US" sz="1600" b="1" dirty="0">
              <a:solidFill>
                <a:srgbClr val="5FF729"/>
              </a:solidFill>
            </a:endParaRPr>
          </a:p>
          <a:p>
            <a:r>
              <a:rPr lang="en-US" sz="1600" b="1" dirty="0">
                <a:solidFill>
                  <a:srgbClr val="FFC000"/>
                </a:solidFill>
              </a:rPr>
              <a:t>Final Test Set Metrics</a:t>
            </a:r>
          </a:p>
        </p:txBody>
      </p:sp>
      <p:sp>
        <p:nvSpPr>
          <p:cNvPr id="6" name="Title 1">
            <a:extLst>
              <a:ext uri="{FF2B5EF4-FFF2-40B4-BE49-F238E27FC236}">
                <a16:creationId xmlns:a16="http://schemas.microsoft.com/office/drawing/2014/main" id="{D5B3145D-2839-4382-BDDD-5007947B2E53}"/>
              </a:ext>
            </a:extLst>
          </p:cNvPr>
          <p:cNvSpPr>
            <a:spLocks noGrp="1"/>
          </p:cNvSpPr>
          <p:nvPr>
            <p:ph type="title"/>
          </p:nvPr>
        </p:nvSpPr>
        <p:spPr>
          <a:xfrm>
            <a:off x="0" y="0"/>
            <a:ext cx="1825998" cy="560119"/>
          </a:xfrm>
        </p:spPr>
        <p:txBody>
          <a:bodyPr>
            <a:noAutofit/>
          </a:bodyPr>
          <a:lstStyle/>
          <a:p>
            <a:pPr algn="ctr"/>
            <a:r>
              <a:rPr lang="en-US" sz="4000" b="1" dirty="0"/>
              <a:t>Table 5</a:t>
            </a:r>
          </a:p>
        </p:txBody>
      </p:sp>
    </p:spTree>
    <p:extLst>
      <p:ext uri="{BB962C8B-B14F-4D97-AF65-F5344CB8AC3E}">
        <p14:creationId xmlns:p14="http://schemas.microsoft.com/office/powerpoint/2010/main" val="945184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D32E0699-D9AC-4A3C-B15D-D68449C8D5E8}"/>
              </a:ext>
            </a:extLst>
          </p:cNvPr>
          <p:cNvGraphicFramePr>
            <a:graphicFrameLocks noGrp="1"/>
          </p:cNvGraphicFramePr>
          <p:nvPr>
            <p:extLst>
              <p:ext uri="{D42A27DB-BD31-4B8C-83A1-F6EECF244321}">
                <p14:modId xmlns:p14="http://schemas.microsoft.com/office/powerpoint/2010/main" val="1985128359"/>
              </p:ext>
            </p:extLst>
          </p:nvPr>
        </p:nvGraphicFramePr>
        <p:xfrm>
          <a:off x="1407226" y="2144706"/>
          <a:ext cx="8865489" cy="2931160"/>
        </p:xfrm>
        <a:graphic>
          <a:graphicData uri="http://schemas.openxmlformats.org/drawingml/2006/table">
            <a:tbl>
              <a:tblPr firstRow="1" firstCol="1" bandRow="1">
                <a:tableStyleId>{5C22544A-7EE6-4342-B048-85BDC9FD1C3A}</a:tableStyleId>
              </a:tblPr>
              <a:tblGrid>
                <a:gridCol w="1591294">
                  <a:extLst>
                    <a:ext uri="{9D8B030D-6E8A-4147-A177-3AD203B41FA5}">
                      <a16:colId xmlns:a16="http://schemas.microsoft.com/office/drawing/2014/main" val="2484030100"/>
                    </a:ext>
                  </a:extLst>
                </a:gridCol>
                <a:gridCol w="1462667">
                  <a:extLst>
                    <a:ext uri="{9D8B030D-6E8A-4147-A177-3AD203B41FA5}">
                      <a16:colId xmlns:a16="http://schemas.microsoft.com/office/drawing/2014/main" val="2013282279"/>
                    </a:ext>
                  </a:extLst>
                </a:gridCol>
                <a:gridCol w="2253347">
                  <a:extLst>
                    <a:ext uri="{9D8B030D-6E8A-4147-A177-3AD203B41FA5}">
                      <a16:colId xmlns:a16="http://schemas.microsoft.com/office/drawing/2014/main" val="2407347475"/>
                    </a:ext>
                  </a:extLst>
                </a:gridCol>
                <a:gridCol w="1790513">
                  <a:extLst>
                    <a:ext uri="{9D8B030D-6E8A-4147-A177-3AD203B41FA5}">
                      <a16:colId xmlns:a16="http://schemas.microsoft.com/office/drawing/2014/main" val="3121574192"/>
                    </a:ext>
                  </a:extLst>
                </a:gridCol>
                <a:gridCol w="1767668">
                  <a:extLst>
                    <a:ext uri="{9D8B030D-6E8A-4147-A177-3AD203B41FA5}">
                      <a16:colId xmlns:a16="http://schemas.microsoft.com/office/drawing/2014/main" val="2883692191"/>
                    </a:ext>
                  </a:extLst>
                </a:gridCol>
              </a:tblGrid>
              <a:tr h="370840">
                <a:tc>
                  <a:txBody>
                    <a:bodyPr/>
                    <a:lstStyle/>
                    <a:p>
                      <a:endParaRPr lang="en-US" dirty="0"/>
                    </a:p>
                  </a:txBody>
                  <a:tcPr/>
                </a:tc>
                <a:tc>
                  <a:txBody>
                    <a:bodyPr/>
                    <a:lstStyle/>
                    <a:p>
                      <a:r>
                        <a:rPr lang="en-US" dirty="0"/>
                        <a:t>Complex Model</a:t>
                      </a:r>
                    </a:p>
                  </a:txBody>
                  <a:tcPr/>
                </a:tc>
                <a:tc>
                  <a:txBody>
                    <a:bodyPr/>
                    <a:lstStyle/>
                    <a:p>
                      <a:r>
                        <a:rPr lang="en-US" dirty="0"/>
                        <a:t>Complex Model with Popularity Removed</a:t>
                      </a:r>
                    </a:p>
                  </a:txBody>
                  <a:tcPr/>
                </a:tc>
                <a:tc>
                  <a:txBody>
                    <a:bodyPr/>
                    <a:lstStyle/>
                    <a:p>
                      <a:r>
                        <a:rPr lang="en-US" dirty="0"/>
                        <a:t>Metric Percent</a:t>
                      </a:r>
                    </a:p>
                    <a:p>
                      <a:r>
                        <a:rPr lang="en-US" dirty="0"/>
                        <a:t>Increase</a:t>
                      </a:r>
                    </a:p>
                  </a:txBody>
                  <a:tcPr/>
                </a:tc>
                <a:tc>
                  <a:txBody>
                    <a:bodyPr/>
                    <a:lstStyle/>
                    <a:p>
                      <a:r>
                        <a:rPr lang="en-US" dirty="0"/>
                        <a:t>Metric Percent Decrease</a:t>
                      </a:r>
                    </a:p>
                  </a:txBody>
                  <a:tcPr/>
                </a:tc>
                <a:extLst>
                  <a:ext uri="{0D108BD9-81ED-4DB2-BD59-A6C34878D82A}">
                    <a16:rowId xmlns:a16="http://schemas.microsoft.com/office/drawing/2014/main" val="1922299900"/>
                  </a:ext>
                </a:extLst>
              </a:tr>
              <a:tr h="370840">
                <a:tc>
                  <a:txBody>
                    <a:bodyPr/>
                    <a:lstStyle/>
                    <a:p>
                      <a:r>
                        <a:rPr lang="en-US" dirty="0"/>
                        <a:t>Predictor count</a:t>
                      </a:r>
                    </a:p>
                  </a:txBody>
                  <a:tcPr/>
                </a:tc>
                <a:tc>
                  <a:txBody>
                    <a:bodyPr/>
                    <a:lstStyle/>
                    <a:p>
                      <a:r>
                        <a:rPr lang="en-US" dirty="0"/>
                        <a:t>18</a:t>
                      </a:r>
                    </a:p>
                  </a:txBody>
                  <a:tcPr/>
                </a:tc>
                <a:tc>
                  <a:txBody>
                    <a:bodyPr/>
                    <a:lstStyle/>
                    <a:p>
                      <a:r>
                        <a:rPr lang="en-US" dirty="0"/>
                        <a:t>17</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p>
                      <a:endParaRPr lang="en-US" dirty="0"/>
                    </a:p>
                  </a:txBody>
                  <a:tcPr/>
                </a:tc>
                <a:tc>
                  <a:txBody>
                    <a:bodyPr/>
                    <a:lstStyle/>
                    <a:p>
                      <a:pPr algn="ctr"/>
                      <a:r>
                        <a:rPr lang="en-US" dirty="0"/>
                        <a:t>---------</a:t>
                      </a:r>
                    </a:p>
                  </a:txBody>
                  <a:tcPr/>
                </a:tc>
                <a:extLst>
                  <a:ext uri="{0D108BD9-81ED-4DB2-BD59-A6C34878D82A}">
                    <a16:rowId xmlns:a16="http://schemas.microsoft.com/office/drawing/2014/main" val="560599356"/>
                  </a:ext>
                </a:extLst>
              </a:tr>
              <a:tr h="370840">
                <a:tc>
                  <a:txBody>
                    <a:bodyPr/>
                    <a:lstStyle/>
                    <a:p>
                      <a:r>
                        <a:rPr lang="en-US" dirty="0">
                          <a:solidFill>
                            <a:srgbClr val="FFC000"/>
                          </a:solidFill>
                        </a:rPr>
                        <a:t>Final Test RMSE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0.1887110</a:t>
                      </a:r>
                    </a:p>
                  </a:txBody>
                  <a:tcPr/>
                </a:tc>
                <a:tc>
                  <a:txBody>
                    <a:bodyPr/>
                    <a:lstStyle/>
                    <a:p>
                      <a:r>
                        <a:rPr lang="en-US" dirty="0"/>
                        <a:t>0.1894909</a:t>
                      </a:r>
                    </a:p>
                  </a:txBody>
                  <a:tcPr/>
                </a:tc>
                <a:tc>
                  <a:txBody>
                    <a:bodyPr/>
                    <a:lstStyle/>
                    <a:p>
                      <a:r>
                        <a:rPr lang="en-US" dirty="0"/>
                        <a:t>0.413322</a:t>
                      </a:r>
                    </a:p>
                  </a:txBody>
                  <a:tcPr/>
                </a:tc>
                <a:tc>
                  <a:txBody>
                    <a:bodyPr/>
                    <a:lstStyle/>
                    <a:p>
                      <a:pPr algn="ctr"/>
                      <a:r>
                        <a:rPr lang="en-US" dirty="0"/>
                        <a:t>---------</a:t>
                      </a:r>
                    </a:p>
                  </a:txBody>
                  <a:tcPr/>
                </a:tc>
                <a:extLst>
                  <a:ext uri="{0D108BD9-81ED-4DB2-BD59-A6C34878D82A}">
                    <a16:rowId xmlns:a16="http://schemas.microsoft.com/office/drawing/2014/main" val="4250287519"/>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rgbClr val="FFC000"/>
                          </a:solidFill>
                        </a:rPr>
                        <a:t>Final Test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rgbClr val="FFC000"/>
                          </a:solidFill>
                        </a:rPr>
                        <a:t>R-Squared</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0.9246883</a:t>
                      </a:r>
                    </a:p>
                  </a:txBody>
                  <a:tcPr/>
                </a:tc>
                <a:tc>
                  <a:txBody>
                    <a:bodyPr/>
                    <a:lstStyle/>
                    <a:p>
                      <a:r>
                        <a:rPr lang="en-US" dirty="0"/>
                        <a:t>0.9240666</a:t>
                      </a:r>
                    </a:p>
                  </a:txBody>
                  <a:tcPr/>
                </a:tc>
                <a:tc>
                  <a:txBody>
                    <a:bodyPr/>
                    <a:lstStyle/>
                    <a:p>
                      <a:pPr algn="ctr"/>
                      <a:r>
                        <a:rPr lang="en-US" dirty="0"/>
                        <a:t>---------</a:t>
                      </a:r>
                    </a:p>
                  </a:txBody>
                  <a:tcPr/>
                </a:tc>
                <a:tc>
                  <a:txBody>
                    <a:bodyPr/>
                    <a:lstStyle/>
                    <a:p>
                      <a:r>
                        <a:rPr lang="en-US" dirty="0"/>
                        <a:t>0.06723636</a:t>
                      </a:r>
                    </a:p>
                  </a:txBody>
                  <a:tcPr/>
                </a:tc>
                <a:extLst>
                  <a:ext uri="{0D108BD9-81ED-4DB2-BD59-A6C34878D82A}">
                    <a16:rowId xmlns:a16="http://schemas.microsoft.com/office/drawing/2014/main" val="1716439242"/>
                  </a:ext>
                </a:extLst>
              </a:tr>
              <a:tr h="370840">
                <a:tc>
                  <a:txBody>
                    <a:bodyPr/>
                    <a:lstStyle/>
                    <a:p>
                      <a:r>
                        <a:rPr lang="en-US" dirty="0">
                          <a:solidFill>
                            <a:srgbClr val="FFC000"/>
                          </a:solidFill>
                        </a:rPr>
                        <a:t>Final Test MAE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0.1407426</a:t>
                      </a:r>
                    </a:p>
                  </a:txBody>
                  <a:tcPr/>
                </a:tc>
                <a:tc>
                  <a:txBody>
                    <a:bodyPr/>
                    <a:lstStyle/>
                    <a:p>
                      <a:r>
                        <a:rPr lang="en-US" dirty="0"/>
                        <a:t>0.1413308</a:t>
                      </a:r>
                    </a:p>
                  </a:txBody>
                  <a:tcPr/>
                </a:tc>
                <a:tc>
                  <a:txBody>
                    <a:bodyPr/>
                    <a:lstStyle/>
                    <a:p>
                      <a:r>
                        <a:rPr lang="en-US" dirty="0"/>
                        <a:t>0.417942</a:t>
                      </a:r>
                    </a:p>
                  </a:txBody>
                  <a:tcPr/>
                </a:tc>
                <a:tc>
                  <a:txBody>
                    <a:bodyPr/>
                    <a:lstStyle/>
                    <a:p>
                      <a:pPr algn="ctr"/>
                      <a:r>
                        <a:rPr lang="en-US" dirty="0"/>
                        <a:t>---------</a:t>
                      </a:r>
                    </a:p>
                  </a:txBody>
                  <a:tcPr/>
                </a:tc>
                <a:extLst>
                  <a:ext uri="{0D108BD9-81ED-4DB2-BD59-A6C34878D82A}">
                    <a16:rowId xmlns:a16="http://schemas.microsoft.com/office/drawing/2014/main" val="2693459906"/>
                  </a:ext>
                </a:extLst>
              </a:tr>
            </a:tbl>
          </a:graphicData>
        </a:graphic>
      </p:graphicFrame>
      <p:sp>
        <p:nvSpPr>
          <p:cNvPr id="15" name="TextBox 14">
            <a:extLst>
              <a:ext uri="{FF2B5EF4-FFF2-40B4-BE49-F238E27FC236}">
                <a16:creationId xmlns:a16="http://schemas.microsoft.com/office/drawing/2014/main" id="{AB18E967-ABC0-474F-B8AE-2A3509F60A20}"/>
              </a:ext>
            </a:extLst>
          </p:cNvPr>
          <p:cNvSpPr txBox="1"/>
          <p:nvPr/>
        </p:nvSpPr>
        <p:spPr>
          <a:xfrm>
            <a:off x="1270660" y="5444640"/>
            <a:ext cx="9185563" cy="369332"/>
          </a:xfrm>
          <a:prstGeom prst="rect">
            <a:avLst/>
          </a:prstGeom>
          <a:noFill/>
        </p:spPr>
        <p:txBody>
          <a:bodyPr wrap="square" rtlCol="0">
            <a:spAutoFit/>
          </a:bodyPr>
          <a:lstStyle/>
          <a:p>
            <a:r>
              <a:rPr lang="en-US" b="1" dirty="0"/>
              <a:t>Comparing the complex models test set performance with and without the popularity variable</a:t>
            </a:r>
          </a:p>
        </p:txBody>
      </p:sp>
      <p:sp>
        <p:nvSpPr>
          <p:cNvPr id="18" name="Title 1">
            <a:extLst>
              <a:ext uri="{FF2B5EF4-FFF2-40B4-BE49-F238E27FC236}">
                <a16:creationId xmlns:a16="http://schemas.microsoft.com/office/drawing/2014/main" id="{E4E84775-12E8-4979-9E9F-7B5F0C525F18}"/>
              </a:ext>
            </a:extLst>
          </p:cNvPr>
          <p:cNvSpPr>
            <a:spLocks noGrp="1"/>
          </p:cNvSpPr>
          <p:nvPr>
            <p:ph type="title"/>
          </p:nvPr>
        </p:nvSpPr>
        <p:spPr>
          <a:xfrm>
            <a:off x="0" y="0"/>
            <a:ext cx="1825998" cy="560119"/>
          </a:xfrm>
        </p:spPr>
        <p:txBody>
          <a:bodyPr>
            <a:noAutofit/>
          </a:bodyPr>
          <a:lstStyle/>
          <a:p>
            <a:pPr algn="ctr"/>
            <a:r>
              <a:rPr lang="en-US" sz="4000" b="1" dirty="0"/>
              <a:t>Table 6</a:t>
            </a:r>
          </a:p>
        </p:txBody>
      </p:sp>
    </p:spTree>
    <p:extLst>
      <p:ext uri="{BB962C8B-B14F-4D97-AF65-F5344CB8AC3E}">
        <p14:creationId xmlns:p14="http://schemas.microsoft.com/office/powerpoint/2010/main" val="13848243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1460665" y="5040880"/>
            <a:ext cx="9708077" cy="646331"/>
          </a:xfrm>
          <a:prstGeom prst="rect">
            <a:avLst/>
          </a:prstGeom>
          <a:noFill/>
        </p:spPr>
        <p:txBody>
          <a:bodyPr wrap="square" rtlCol="0">
            <a:spAutoFit/>
          </a:bodyPr>
          <a:lstStyle/>
          <a:p>
            <a:r>
              <a:rPr lang="en-US" b="1" dirty="0"/>
              <a:t>Figure 8: </a:t>
            </a:r>
            <a:r>
              <a:rPr lang="en-US" dirty="0"/>
              <a:t>Partial residual plot with respect to the Popularity attribute, for a complex model containing 18 predictors. (All predictors included in the model are shown in </a:t>
            </a:r>
            <a:r>
              <a:rPr lang="en-US" b="1" dirty="0"/>
              <a:t>Table 7</a:t>
            </a:r>
            <a:r>
              <a:rPr lang="en-US" dirty="0"/>
              <a:t> on the next slide)</a:t>
            </a:r>
            <a:endParaRPr lang="en-US" b="1" dirty="0"/>
          </a:p>
        </p:txBody>
      </p:sp>
      <p:pic>
        <p:nvPicPr>
          <p:cNvPr id="3" name="Picture 2">
            <a:extLst>
              <a:ext uri="{FF2B5EF4-FFF2-40B4-BE49-F238E27FC236}">
                <a16:creationId xmlns:a16="http://schemas.microsoft.com/office/drawing/2014/main" id="{E8E29309-A86E-4F48-A821-6F364CAD7FCD}"/>
              </a:ext>
            </a:extLst>
          </p:cNvPr>
          <p:cNvPicPr>
            <a:picLocks noChangeAspect="1"/>
          </p:cNvPicPr>
          <p:nvPr/>
        </p:nvPicPr>
        <p:blipFill>
          <a:blip r:embed="rId2"/>
          <a:stretch>
            <a:fillRect/>
          </a:stretch>
        </p:blipFill>
        <p:spPr>
          <a:xfrm>
            <a:off x="2151213" y="448323"/>
            <a:ext cx="7382891" cy="4479741"/>
          </a:xfrm>
          <a:prstGeom prst="rect">
            <a:avLst/>
          </a:prstGeom>
        </p:spPr>
      </p:pic>
    </p:spTree>
    <p:extLst>
      <p:ext uri="{BB962C8B-B14F-4D97-AF65-F5344CB8AC3E}">
        <p14:creationId xmlns:p14="http://schemas.microsoft.com/office/powerpoint/2010/main" val="1925375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579911" y="6299665"/>
            <a:ext cx="10529456" cy="369332"/>
          </a:xfrm>
          <a:prstGeom prst="rect">
            <a:avLst/>
          </a:prstGeom>
          <a:noFill/>
        </p:spPr>
        <p:txBody>
          <a:bodyPr wrap="square" rtlCol="0">
            <a:spAutoFit/>
          </a:bodyPr>
          <a:lstStyle/>
          <a:p>
            <a:r>
              <a:rPr lang="en-US" b="1" dirty="0"/>
              <a:t>Summary of the complex model containing 18 predictors. This model is also analyzed in Table 5 and Table 6. </a:t>
            </a:r>
          </a:p>
        </p:txBody>
      </p:sp>
      <p:sp>
        <p:nvSpPr>
          <p:cNvPr id="4" name="Title 1">
            <a:extLst>
              <a:ext uri="{FF2B5EF4-FFF2-40B4-BE49-F238E27FC236}">
                <a16:creationId xmlns:a16="http://schemas.microsoft.com/office/drawing/2014/main" id="{3EEED309-0DB6-432F-9D72-047CA850CA2D}"/>
              </a:ext>
            </a:extLst>
          </p:cNvPr>
          <p:cNvSpPr>
            <a:spLocks noGrp="1"/>
          </p:cNvSpPr>
          <p:nvPr>
            <p:ph type="title"/>
          </p:nvPr>
        </p:nvSpPr>
        <p:spPr>
          <a:xfrm>
            <a:off x="0" y="0"/>
            <a:ext cx="1825998" cy="560119"/>
          </a:xfrm>
        </p:spPr>
        <p:txBody>
          <a:bodyPr>
            <a:noAutofit/>
          </a:bodyPr>
          <a:lstStyle/>
          <a:p>
            <a:pPr algn="ctr"/>
            <a:r>
              <a:rPr lang="en-US" sz="4000" b="1" dirty="0"/>
              <a:t>Table 7</a:t>
            </a:r>
          </a:p>
        </p:txBody>
      </p:sp>
      <p:pic>
        <p:nvPicPr>
          <p:cNvPr id="5" name="Picture 4">
            <a:extLst>
              <a:ext uri="{FF2B5EF4-FFF2-40B4-BE49-F238E27FC236}">
                <a16:creationId xmlns:a16="http://schemas.microsoft.com/office/drawing/2014/main" id="{73698401-CAD5-44EA-AED9-969466BECB26}"/>
              </a:ext>
            </a:extLst>
          </p:cNvPr>
          <p:cNvPicPr>
            <a:picLocks noChangeAspect="1"/>
          </p:cNvPicPr>
          <p:nvPr/>
        </p:nvPicPr>
        <p:blipFill>
          <a:blip r:embed="rId2"/>
          <a:stretch>
            <a:fillRect/>
          </a:stretch>
        </p:blipFill>
        <p:spPr>
          <a:xfrm>
            <a:off x="1932876" y="604640"/>
            <a:ext cx="5202247" cy="5462649"/>
          </a:xfrm>
          <a:prstGeom prst="rect">
            <a:avLst/>
          </a:prstGeom>
        </p:spPr>
      </p:pic>
      <p:pic>
        <p:nvPicPr>
          <p:cNvPr id="7" name="Picture 6">
            <a:extLst>
              <a:ext uri="{FF2B5EF4-FFF2-40B4-BE49-F238E27FC236}">
                <a16:creationId xmlns:a16="http://schemas.microsoft.com/office/drawing/2014/main" id="{B35F7675-006B-4E5F-9115-976292B3651F}"/>
              </a:ext>
            </a:extLst>
          </p:cNvPr>
          <p:cNvPicPr>
            <a:picLocks noChangeAspect="1"/>
          </p:cNvPicPr>
          <p:nvPr/>
        </p:nvPicPr>
        <p:blipFill>
          <a:blip r:embed="rId3"/>
          <a:stretch>
            <a:fillRect/>
          </a:stretch>
        </p:blipFill>
        <p:spPr>
          <a:xfrm>
            <a:off x="7327075" y="861846"/>
            <a:ext cx="4635714" cy="1370512"/>
          </a:xfrm>
          <a:prstGeom prst="rect">
            <a:avLst/>
          </a:prstGeom>
        </p:spPr>
      </p:pic>
      <p:pic>
        <p:nvPicPr>
          <p:cNvPr id="10" name="Picture 9">
            <a:extLst>
              <a:ext uri="{FF2B5EF4-FFF2-40B4-BE49-F238E27FC236}">
                <a16:creationId xmlns:a16="http://schemas.microsoft.com/office/drawing/2014/main" id="{8FAD50E3-85A0-4D96-A442-FBE57FC6E7BC}"/>
              </a:ext>
            </a:extLst>
          </p:cNvPr>
          <p:cNvPicPr>
            <a:picLocks noChangeAspect="1"/>
          </p:cNvPicPr>
          <p:nvPr/>
        </p:nvPicPr>
        <p:blipFill>
          <a:blip r:embed="rId4"/>
          <a:stretch>
            <a:fillRect/>
          </a:stretch>
        </p:blipFill>
        <p:spPr>
          <a:xfrm>
            <a:off x="7327075" y="2375740"/>
            <a:ext cx="4635714" cy="823449"/>
          </a:xfrm>
          <a:prstGeom prst="rect">
            <a:avLst/>
          </a:prstGeom>
        </p:spPr>
      </p:pic>
    </p:spTree>
    <p:extLst>
      <p:ext uri="{BB962C8B-B14F-4D97-AF65-F5344CB8AC3E}">
        <p14:creationId xmlns:p14="http://schemas.microsoft.com/office/powerpoint/2010/main" val="2466029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281049" y="5053352"/>
            <a:ext cx="11910951" cy="923330"/>
          </a:xfrm>
          <a:prstGeom prst="rect">
            <a:avLst/>
          </a:prstGeom>
          <a:noFill/>
        </p:spPr>
        <p:txBody>
          <a:bodyPr wrap="square" rtlCol="0">
            <a:spAutoFit/>
          </a:bodyPr>
          <a:lstStyle/>
          <a:p>
            <a:r>
              <a:rPr lang="en-US" b="1" dirty="0"/>
              <a:t>Figure 9: </a:t>
            </a:r>
            <a:r>
              <a:rPr lang="en-US" dirty="0"/>
              <a:t>Plot of externally studentized residuals for the 10 predictor model. Points have a residual value that is 4.5 standard deviations or more away from the mean. The cluster of red points at the bottom of the screen are observations 4320, 4842, 4844 and 4843</a:t>
            </a:r>
            <a:endParaRPr lang="en-US" b="1" dirty="0"/>
          </a:p>
        </p:txBody>
      </p:sp>
      <p:pic>
        <p:nvPicPr>
          <p:cNvPr id="4" name="Picture 3">
            <a:extLst>
              <a:ext uri="{FF2B5EF4-FFF2-40B4-BE49-F238E27FC236}">
                <a16:creationId xmlns:a16="http://schemas.microsoft.com/office/drawing/2014/main" id="{8C26D62C-6DBF-4159-9E0D-6583F41F151D}"/>
              </a:ext>
            </a:extLst>
          </p:cNvPr>
          <p:cNvPicPr>
            <a:picLocks noChangeAspect="1"/>
          </p:cNvPicPr>
          <p:nvPr/>
        </p:nvPicPr>
        <p:blipFill>
          <a:blip r:embed="rId2"/>
          <a:stretch>
            <a:fillRect/>
          </a:stretch>
        </p:blipFill>
        <p:spPr>
          <a:xfrm>
            <a:off x="2342695" y="364318"/>
            <a:ext cx="7406946" cy="4517115"/>
          </a:xfrm>
          <a:prstGeom prst="rect">
            <a:avLst/>
          </a:prstGeom>
        </p:spPr>
      </p:pic>
    </p:spTree>
    <p:extLst>
      <p:ext uri="{BB962C8B-B14F-4D97-AF65-F5344CB8AC3E}">
        <p14:creationId xmlns:p14="http://schemas.microsoft.com/office/powerpoint/2010/main" val="28721900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87185" y="4773085"/>
            <a:ext cx="5696098" cy="646331"/>
          </a:xfrm>
          <a:prstGeom prst="rect">
            <a:avLst/>
          </a:prstGeom>
          <a:noFill/>
        </p:spPr>
        <p:txBody>
          <a:bodyPr wrap="square" rtlCol="0">
            <a:spAutoFit/>
          </a:bodyPr>
          <a:lstStyle/>
          <a:p>
            <a:r>
              <a:rPr lang="en-US" b="1" dirty="0"/>
              <a:t>Figure 10: </a:t>
            </a:r>
            <a:r>
              <a:rPr lang="en-US" dirty="0"/>
              <a:t>Histogram of the externally studentized residuals for the 10 predictor model discussed in </a:t>
            </a:r>
            <a:r>
              <a:rPr lang="en-US" b="1" dirty="0"/>
              <a:t>Table 5</a:t>
            </a:r>
            <a:r>
              <a:rPr lang="en-US" dirty="0"/>
              <a:t>. </a:t>
            </a:r>
            <a:endParaRPr lang="en-US" b="1" dirty="0"/>
          </a:p>
        </p:txBody>
      </p:sp>
      <p:sp>
        <p:nvSpPr>
          <p:cNvPr id="9" name="TextBox 8">
            <a:extLst>
              <a:ext uri="{FF2B5EF4-FFF2-40B4-BE49-F238E27FC236}">
                <a16:creationId xmlns:a16="http://schemas.microsoft.com/office/drawing/2014/main" id="{06D945CD-BAE6-480B-B62B-0688F742F5A1}"/>
              </a:ext>
            </a:extLst>
          </p:cNvPr>
          <p:cNvSpPr txBox="1"/>
          <p:nvPr/>
        </p:nvSpPr>
        <p:spPr>
          <a:xfrm>
            <a:off x="6255297" y="4851472"/>
            <a:ext cx="5798128" cy="1200329"/>
          </a:xfrm>
          <a:prstGeom prst="rect">
            <a:avLst/>
          </a:prstGeom>
          <a:noFill/>
        </p:spPr>
        <p:txBody>
          <a:bodyPr wrap="square" rtlCol="0">
            <a:spAutoFit/>
          </a:bodyPr>
          <a:lstStyle/>
          <a:p>
            <a:r>
              <a:rPr lang="en-US" b="1" dirty="0"/>
              <a:t>Figure 11: </a:t>
            </a:r>
            <a:r>
              <a:rPr lang="en-US" dirty="0"/>
              <a:t>QQ-Plot of the externally studentized residual for the 10 predictor model discussed in </a:t>
            </a:r>
            <a:r>
              <a:rPr lang="en-US" b="1" dirty="0"/>
              <a:t>Table 5</a:t>
            </a:r>
            <a:r>
              <a:rPr lang="en-US" dirty="0"/>
              <a:t>.  The 4 points flagged in red are those with the 4 largest residuals, and correspond to the observations shown in </a:t>
            </a:r>
            <a:r>
              <a:rPr lang="en-US" b="1" dirty="0"/>
              <a:t>Table 8</a:t>
            </a:r>
            <a:r>
              <a:rPr lang="en-US" dirty="0"/>
              <a:t>.</a:t>
            </a:r>
          </a:p>
        </p:txBody>
      </p:sp>
      <p:pic>
        <p:nvPicPr>
          <p:cNvPr id="4" name="Picture 3">
            <a:extLst>
              <a:ext uri="{FF2B5EF4-FFF2-40B4-BE49-F238E27FC236}">
                <a16:creationId xmlns:a16="http://schemas.microsoft.com/office/drawing/2014/main" id="{E9800DAC-6C6B-4242-B8C0-B60B25E4EEFE}"/>
              </a:ext>
            </a:extLst>
          </p:cNvPr>
          <p:cNvPicPr>
            <a:picLocks noChangeAspect="1"/>
          </p:cNvPicPr>
          <p:nvPr/>
        </p:nvPicPr>
        <p:blipFill>
          <a:blip r:embed="rId2"/>
          <a:stretch>
            <a:fillRect/>
          </a:stretch>
        </p:blipFill>
        <p:spPr>
          <a:xfrm>
            <a:off x="87185" y="1484415"/>
            <a:ext cx="5378625" cy="3227175"/>
          </a:xfrm>
          <a:prstGeom prst="rect">
            <a:avLst/>
          </a:prstGeom>
        </p:spPr>
      </p:pic>
      <p:pic>
        <p:nvPicPr>
          <p:cNvPr id="7" name="Picture 6">
            <a:extLst>
              <a:ext uri="{FF2B5EF4-FFF2-40B4-BE49-F238E27FC236}">
                <a16:creationId xmlns:a16="http://schemas.microsoft.com/office/drawing/2014/main" id="{157AFA62-69EF-4537-8298-D31E0FDF2E92}"/>
              </a:ext>
            </a:extLst>
          </p:cNvPr>
          <p:cNvPicPr>
            <a:picLocks noChangeAspect="1"/>
          </p:cNvPicPr>
          <p:nvPr/>
        </p:nvPicPr>
        <p:blipFill>
          <a:blip r:embed="rId3"/>
          <a:stretch>
            <a:fillRect/>
          </a:stretch>
        </p:blipFill>
        <p:spPr>
          <a:xfrm>
            <a:off x="6280227" y="1484415"/>
            <a:ext cx="5347831" cy="3302016"/>
          </a:xfrm>
          <a:prstGeom prst="rect">
            <a:avLst/>
          </a:prstGeom>
        </p:spPr>
      </p:pic>
    </p:spTree>
    <p:extLst>
      <p:ext uri="{BB962C8B-B14F-4D97-AF65-F5344CB8AC3E}">
        <p14:creationId xmlns:p14="http://schemas.microsoft.com/office/powerpoint/2010/main" val="21212953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27808" y="5059289"/>
            <a:ext cx="5798128" cy="923330"/>
          </a:xfrm>
          <a:prstGeom prst="rect">
            <a:avLst/>
          </a:prstGeom>
          <a:noFill/>
        </p:spPr>
        <p:txBody>
          <a:bodyPr wrap="square" rtlCol="0">
            <a:spAutoFit/>
          </a:bodyPr>
          <a:lstStyle/>
          <a:p>
            <a:r>
              <a:rPr lang="en-US" b="1" dirty="0"/>
              <a:t>Figure 12: </a:t>
            </a:r>
            <a:r>
              <a:rPr lang="en-US" dirty="0"/>
              <a:t>Residual vs Leverage for 10 predictor model, yellow markers are observations 4320, 4842, 4844 and 4843. These points have about 2500x the average leverage.</a:t>
            </a:r>
            <a:endParaRPr lang="en-US" b="1" dirty="0"/>
          </a:p>
        </p:txBody>
      </p:sp>
      <p:pic>
        <p:nvPicPr>
          <p:cNvPr id="3" name="Picture 2">
            <a:extLst>
              <a:ext uri="{FF2B5EF4-FFF2-40B4-BE49-F238E27FC236}">
                <a16:creationId xmlns:a16="http://schemas.microsoft.com/office/drawing/2014/main" id="{1C3BB052-C582-494A-AF45-670D59CCC1D7}"/>
              </a:ext>
            </a:extLst>
          </p:cNvPr>
          <p:cNvPicPr>
            <a:picLocks noChangeAspect="1"/>
          </p:cNvPicPr>
          <p:nvPr/>
        </p:nvPicPr>
        <p:blipFill>
          <a:blip r:embed="rId2"/>
          <a:stretch>
            <a:fillRect/>
          </a:stretch>
        </p:blipFill>
        <p:spPr>
          <a:xfrm>
            <a:off x="166255" y="1513103"/>
            <a:ext cx="5723120" cy="3492348"/>
          </a:xfrm>
          <a:prstGeom prst="rect">
            <a:avLst/>
          </a:prstGeom>
        </p:spPr>
      </p:pic>
      <p:pic>
        <p:nvPicPr>
          <p:cNvPr id="6" name="Picture 5">
            <a:extLst>
              <a:ext uri="{FF2B5EF4-FFF2-40B4-BE49-F238E27FC236}">
                <a16:creationId xmlns:a16="http://schemas.microsoft.com/office/drawing/2014/main" id="{3EC4D9CD-E345-4232-AC46-0AA58BA50F8A}"/>
              </a:ext>
            </a:extLst>
          </p:cNvPr>
          <p:cNvPicPr>
            <a:picLocks noChangeAspect="1"/>
          </p:cNvPicPr>
          <p:nvPr/>
        </p:nvPicPr>
        <p:blipFill>
          <a:blip r:embed="rId3"/>
          <a:stretch>
            <a:fillRect/>
          </a:stretch>
        </p:blipFill>
        <p:spPr>
          <a:xfrm>
            <a:off x="6184139" y="1513102"/>
            <a:ext cx="5723120" cy="3527355"/>
          </a:xfrm>
          <a:prstGeom prst="rect">
            <a:avLst/>
          </a:prstGeom>
        </p:spPr>
      </p:pic>
      <p:sp>
        <p:nvSpPr>
          <p:cNvPr id="9" name="TextBox 8">
            <a:extLst>
              <a:ext uri="{FF2B5EF4-FFF2-40B4-BE49-F238E27FC236}">
                <a16:creationId xmlns:a16="http://schemas.microsoft.com/office/drawing/2014/main" id="{06D945CD-BAE6-480B-B62B-0688F742F5A1}"/>
              </a:ext>
            </a:extLst>
          </p:cNvPr>
          <p:cNvSpPr txBox="1"/>
          <p:nvPr/>
        </p:nvSpPr>
        <p:spPr>
          <a:xfrm>
            <a:off x="6096000" y="5077101"/>
            <a:ext cx="5933831" cy="923330"/>
          </a:xfrm>
          <a:prstGeom prst="rect">
            <a:avLst/>
          </a:prstGeom>
          <a:noFill/>
        </p:spPr>
        <p:txBody>
          <a:bodyPr wrap="square" rtlCol="0">
            <a:spAutoFit/>
          </a:bodyPr>
          <a:lstStyle/>
          <a:p>
            <a:r>
              <a:rPr lang="en-US" b="1" dirty="0"/>
              <a:t>Figure 13: </a:t>
            </a:r>
            <a:r>
              <a:rPr lang="en-US" dirty="0"/>
              <a:t>Residual vs Leverage for 10 predictor model, again, this time zoomed in to get a better view of the rest of the data (observations 4320, 4842, 4844 off screen to the right).</a:t>
            </a:r>
            <a:endParaRPr lang="en-US" b="1" dirty="0"/>
          </a:p>
        </p:txBody>
      </p:sp>
    </p:spTree>
    <p:extLst>
      <p:ext uri="{BB962C8B-B14F-4D97-AF65-F5344CB8AC3E}">
        <p14:creationId xmlns:p14="http://schemas.microsoft.com/office/powerpoint/2010/main" val="6890267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378102" y="4869284"/>
            <a:ext cx="5337958" cy="646331"/>
          </a:xfrm>
          <a:prstGeom prst="rect">
            <a:avLst/>
          </a:prstGeom>
          <a:noFill/>
        </p:spPr>
        <p:txBody>
          <a:bodyPr wrap="square" rtlCol="0">
            <a:spAutoFit/>
          </a:bodyPr>
          <a:lstStyle/>
          <a:p>
            <a:r>
              <a:rPr lang="en-US" b="1" dirty="0"/>
              <a:t>Figure 14: </a:t>
            </a:r>
            <a:r>
              <a:rPr lang="en-US" dirty="0"/>
              <a:t>Cooks D vs Observation number for the 10 predictor model</a:t>
            </a:r>
          </a:p>
        </p:txBody>
      </p:sp>
      <p:sp>
        <p:nvSpPr>
          <p:cNvPr id="9" name="TextBox 8">
            <a:extLst>
              <a:ext uri="{FF2B5EF4-FFF2-40B4-BE49-F238E27FC236}">
                <a16:creationId xmlns:a16="http://schemas.microsoft.com/office/drawing/2014/main" id="{06D945CD-BAE6-480B-B62B-0688F742F5A1}"/>
              </a:ext>
            </a:extLst>
          </p:cNvPr>
          <p:cNvSpPr txBox="1"/>
          <p:nvPr/>
        </p:nvSpPr>
        <p:spPr>
          <a:xfrm>
            <a:off x="6388755" y="4869284"/>
            <a:ext cx="5337958" cy="646331"/>
          </a:xfrm>
          <a:prstGeom prst="rect">
            <a:avLst/>
          </a:prstGeom>
          <a:noFill/>
        </p:spPr>
        <p:txBody>
          <a:bodyPr wrap="square" rtlCol="0">
            <a:spAutoFit/>
          </a:bodyPr>
          <a:lstStyle/>
          <a:p>
            <a:r>
              <a:rPr lang="en-US" b="1" dirty="0"/>
              <a:t>Figure 15: </a:t>
            </a:r>
            <a:r>
              <a:rPr lang="en-US" dirty="0"/>
              <a:t>DFFITS vs observation number for the 10 predictor model.</a:t>
            </a:r>
            <a:endParaRPr lang="en-US" b="1" dirty="0"/>
          </a:p>
        </p:txBody>
      </p:sp>
      <p:pic>
        <p:nvPicPr>
          <p:cNvPr id="4" name="Picture 3">
            <a:extLst>
              <a:ext uri="{FF2B5EF4-FFF2-40B4-BE49-F238E27FC236}">
                <a16:creationId xmlns:a16="http://schemas.microsoft.com/office/drawing/2014/main" id="{3C6CCAC8-D78A-4CC5-9894-BCF22ADCFA3E}"/>
              </a:ext>
            </a:extLst>
          </p:cNvPr>
          <p:cNvPicPr>
            <a:picLocks noChangeAspect="1"/>
          </p:cNvPicPr>
          <p:nvPr/>
        </p:nvPicPr>
        <p:blipFill>
          <a:blip r:embed="rId2"/>
          <a:stretch>
            <a:fillRect/>
          </a:stretch>
        </p:blipFill>
        <p:spPr>
          <a:xfrm>
            <a:off x="465287" y="2060539"/>
            <a:ext cx="5197241" cy="2736922"/>
          </a:xfrm>
          <a:prstGeom prst="rect">
            <a:avLst/>
          </a:prstGeom>
        </p:spPr>
      </p:pic>
      <p:pic>
        <p:nvPicPr>
          <p:cNvPr id="7" name="Picture 6">
            <a:extLst>
              <a:ext uri="{FF2B5EF4-FFF2-40B4-BE49-F238E27FC236}">
                <a16:creationId xmlns:a16="http://schemas.microsoft.com/office/drawing/2014/main" id="{80FF7145-7ABB-4F3E-B3F3-BF46E537C364}"/>
              </a:ext>
            </a:extLst>
          </p:cNvPr>
          <p:cNvPicPr>
            <a:picLocks noChangeAspect="1"/>
          </p:cNvPicPr>
          <p:nvPr/>
        </p:nvPicPr>
        <p:blipFill>
          <a:blip r:embed="rId3"/>
          <a:stretch>
            <a:fillRect/>
          </a:stretch>
        </p:blipFill>
        <p:spPr>
          <a:xfrm>
            <a:off x="6434446" y="1981032"/>
            <a:ext cx="5246577" cy="2816429"/>
          </a:xfrm>
          <a:prstGeom prst="rect">
            <a:avLst/>
          </a:prstGeom>
        </p:spPr>
      </p:pic>
    </p:spTree>
    <p:extLst>
      <p:ext uri="{BB962C8B-B14F-4D97-AF65-F5344CB8AC3E}">
        <p14:creationId xmlns:p14="http://schemas.microsoft.com/office/powerpoint/2010/main" val="1040139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693F0-1324-414B-8D3A-46258907EF34}"/>
              </a:ext>
            </a:extLst>
          </p:cNvPr>
          <p:cNvSpPr>
            <a:spLocks noGrp="1"/>
          </p:cNvSpPr>
          <p:nvPr>
            <p:ph type="title"/>
          </p:nvPr>
        </p:nvSpPr>
        <p:spPr>
          <a:xfrm>
            <a:off x="0" y="0"/>
            <a:ext cx="1825998" cy="560119"/>
          </a:xfrm>
        </p:spPr>
        <p:txBody>
          <a:bodyPr>
            <a:noAutofit/>
          </a:bodyPr>
          <a:lstStyle/>
          <a:p>
            <a:pPr algn="ctr"/>
            <a:r>
              <a:rPr lang="en-US" sz="4000" b="1" dirty="0"/>
              <a:t>Table 1</a:t>
            </a:r>
          </a:p>
        </p:txBody>
      </p:sp>
      <p:graphicFrame>
        <p:nvGraphicFramePr>
          <p:cNvPr id="3" name="Table 4">
            <a:extLst>
              <a:ext uri="{FF2B5EF4-FFF2-40B4-BE49-F238E27FC236}">
                <a16:creationId xmlns:a16="http://schemas.microsoft.com/office/drawing/2014/main" id="{9BE7517A-C9FD-43AF-AB7F-D1A1688CEB86}"/>
              </a:ext>
            </a:extLst>
          </p:cNvPr>
          <p:cNvGraphicFramePr>
            <a:graphicFrameLocks noGrp="1"/>
          </p:cNvGraphicFramePr>
          <p:nvPr>
            <p:extLst>
              <p:ext uri="{D42A27DB-BD31-4B8C-83A1-F6EECF244321}">
                <p14:modId xmlns:p14="http://schemas.microsoft.com/office/powerpoint/2010/main" val="3410141478"/>
              </p:ext>
            </p:extLst>
          </p:nvPr>
        </p:nvGraphicFramePr>
        <p:xfrm>
          <a:off x="1978564" y="116083"/>
          <a:ext cx="10128333" cy="6598920"/>
        </p:xfrm>
        <a:graphic>
          <a:graphicData uri="http://schemas.openxmlformats.org/drawingml/2006/table">
            <a:tbl>
              <a:tblPr firstRow="1" bandRow="1">
                <a:tableStyleId>{5C22544A-7EE6-4342-B048-85BDC9FD1C3A}</a:tableStyleId>
              </a:tblPr>
              <a:tblGrid>
                <a:gridCol w="1613725">
                  <a:extLst>
                    <a:ext uri="{9D8B030D-6E8A-4147-A177-3AD203B41FA5}">
                      <a16:colId xmlns:a16="http://schemas.microsoft.com/office/drawing/2014/main" val="3234653700"/>
                    </a:ext>
                  </a:extLst>
                </a:gridCol>
                <a:gridCol w="1543792">
                  <a:extLst>
                    <a:ext uri="{9D8B030D-6E8A-4147-A177-3AD203B41FA5}">
                      <a16:colId xmlns:a16="http://schemas.microsoft.com/office/drawing/2014/main" val="704411542"/>
                    </a:ext>
                  </a:extLst>
                </a:gridCol>
                <a:gridCol w="6970816">
                  <a:extLst>
                    <a:ext uri="{9D8B030D-6E8A-4147-A177-3AD203B41FA5}">
                      <a16:colId xmlns:a16="http://schemas.microsoft.com/office/drawing/2014/main" val="1819389104"/>
                    </a:ext>
                  </a:extLst>
                </a:gridCol>
              </a:tblGrid>
              <a:tr h="370840">
                <a:tc>
                  <a:txBody>
                    <a:bodyPr/>
                    <a:lstStyle/>
                    <a:p>
                      <a:r>
                        <a:rPr lang="en-US" dirty="0"/>
                        <a:t>Variable Name</a:t>
                      </a:r>
                    </a:p>
                  </a:txBody>
                  <a:tcPr/>
                </a:tc>
                <a:tc>
                  <a:txBody>
                    <a:bodyPr/>
                    <a:lstStyle/>
                    <a:p>
                      <a:r>
                        <a:rPr lang="en-US" dirty="0"/>
                        <a:t>Data Type</a:t>
                      </a:r>
                    </a:p>
                  </a:txBody>
                  <a:tcPr/>
                </a:tc>
                <a:tc>
                  <a:txBody>
                    <a:bodyPr/>
                    <a:lstStyle/>
                    <a:p>
                      <a:r>
                        <a:rPr lang="en-US" dirty="0"/>
                        <a:t>Description</a:t>
                      </a:r>
                    </a:p>
                  </a:txBody>
                  <a:tcPr/>
                </a:tc>
                <a:extLst>
                  <a:ext uri="{0D108BD9-81ED-4DB2-BD59-A6C34878D82A}">
                    <a16:rowId xmlns:a16="http://schemas.microsoft.com/office/drawing/2014/main" val="3101711369"/>
                  </a:ext>
                </a:extLst>
              </a:tr>
              <a:tr h="370840">
                <a:tc>
                  <a:txBody>
                    <a:bodyPr/>
                    <a:lstStyle/>
                    <a:p>
                      <a:r>
                        <a:rPr lang="en-US" sz="1400" dirty="0"/>
                        <a:t>MSRP</a:t>
                      </a:r>
                    </a:p>
                  </a:txBody>
                  <a:tcPr/>
                </a:tc>
                <a:tc>
                  <a:txBody>
                    <a:bodyPr/>
                    <a:lstStyle/>
                    <a:p>
                      <a:r>
                        <a:rPr lang="en-US" sz="1400" kern="1200" dirty="0">
                          <a:solidFill>
                            <a:schemeClr val="dk1"/>
                          </a:solidFill>
                          <a:effectLst/>
                          <a:latin typeface="+mn-lt"/>
                          <a:ea typeface="+mn-ea"/>
                          <a:cs typeface="+mn-cs"/>
                        </a:rPr>
                        <a:t>Numeric</a:t>
                      </a:r>
                      <a:endParaRPr lang="en-US" sz="1400" dirty="0"/>
                    </a:p>
                  </a:txBody>
                  <a:tcPr/>
                </a:tc>
                <a:tc>
                  <a:txBody>
                    <a:bodyPr/>
                    <a:lstStyle/>
                    <a:p>
                      <a:pPr algn="l"/>
                      <a:r>
                        <a:rPr lang="en-US" sz="1400" kern="1200" dirty="0">
                          <a:solidFill>
                            <a:schemeClr val="dk1"/>
                          </a:solidFill>
                          <a:effectLst/>
                          <a:latin typeface="Calibri" panose="020F0502020204030204" pitchFamily="34" charset="0"/>
                          <a:ea typeface="+mn-ea"/>
                          <a:cs typeface="Calibri" panose="020F0502020204030204" pitchFamily="34" charset="0"/>
                        </a:rPr>
                        <a:t>The response variable.</a:t>
                      </a:r>
                      <a:endParaRPr lang="en-US" sz="1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905638731"/>
                  </a:ext>
                </a:extLst>
              </a:tr>
              <a:tr h="370840">
                <a:tc>
                  <a:txBody>
                    <a:bodyPr/>
                    <a:lstStyle/>
                    <a:p>
                      <a:r>
                        <a:rPr lang="en-US" sz="1400" dirty="0"/>
                        <a:t>Car Make</a:t>
                      </a:r>
                    </a:p>
                  </a:txBody>
                  <a:tcPr/>
                </a:tc>
                <a:tc>
                  <a:txBody>
                    <a:bodyPr/>
                    <a:lstStyle/>
                    <a:p>
                      <a:r>
                        <a:rPr lang="en-US" sz="1400" kern="1200" dirty="0">
                          <a:solidFill>
                            <a:schemeClr val="dk1"/>
                          </a:solidFill>
                          <a:effectLst/>
                          <a:latin typeface="+mn-lt"/>
                          <a:ea typeface="+mn-ea"/>
                          <a:cs typeface="+mn-cs"/>
                        </a:rPr>
                        <a:t>Factor</a:t>
                      </a:r>
                      <a:endParaRPr lang="en-US" sz="1400" dirty="0"/>
                    </a:p>
                  </a:txBody>
                  <a:tcPr/>
                </a:tc>
                <a:tc>
                  <a:txBody>
                    <a:bodyPr/>
                    <a:lstStyle/>
                    <a:p>
                      <a:pPr algn="l"/>
                      <a:r>
                        <a:rPr lang="en-US" sz="1400" kern="1200" dirty="0">
                          <a:solidFill>
                            <a:schemeClr val="dk1"/>
                          </a:solidFill>
                          <a:effectLst/>
                          <a:latin typeface="Calibri" panose="020F0502020204030204" pitchFamily="34" charset="0"/>
                          <a:ea typeface="+mn-ea"/>
                          <a:cs typeface="Calibri" panose="020F0502020204030204" pitchFamily="34" charset="0"/>
                        </a:rPr>
                        <a:t>The company that made the car. Ex: Honda, Toyota, etc.</a:t>
                      </a:r>
                      <a:endParaRPr lang="en-US" sz="1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737708261"/>
                  </a:ext>
                </a:extLst>
              </a:tr>
              <a:tr h="370840">
                <a:tc>
                  <a:txBody>
                    <a:bodyPr/>
                    <a:lstStyle/>
                    <a:p>
                      <a:r>
                        <a:rPr lang="en-US" sz="1400" dirty="0"/>
                        <a:t>Car Model</a:t>
                      </a:r>
                    </a:p>
                  </a:txBody>
                  <a:tcPr/>
                </a:tc>
                <a:tc>
                  <a:txBody>
                    <a:bodyPr/>
                    <a:lstStyle/>
                    <a:p>
                      <a:r>
                        <a:rPr lang="en-US" sz="1400" kern="1200" dirty="0">
                          <a:solidFill>
                            <a:schemeClr val="dk1"/>
                          </a:solidFill>
                          <a:effectLst/>
                          <a:latin typeface="+mn-lt"/>
                          <a:ea typeface="+mn-ea"/>
                          <a:cs typeface="+mn-cs"/>
                        </a:rPr>
                        <a:t>Factor</a:t>
                      </a:r>
                      <a:endParaRPr lang="en-US" sz="1400" dirty="0"/>
                    </a:p>
                  </a:txBody>
                  <a:tcPr/>
                </a:tc>
                <a:tc>
                  <a:txBody>
                    <a:bodyPr/>
                    <a:lstStyle/>
                    <a:p>
                      <a:pPr marL="0" marR="0" algn="l">
                        <a:spcBef>
                          <a:spcPts val="0"/>
                        </a:spcBef>
                        <a:spcAft>
                          <a:spcPts val="0"/>
                        </a:spcAft>
                      </a:pPr>
                      <a:r>
                        <a:rPr lang="en-US" sz="1400" kern="1200" dirty="0">
                          <a:solidFill>
                            <a:schemeClr val="dk1"/>
                          </a:solidFill>
                          <a:effectLst/>
                          <a:latin typeface="Calibri" panose="020F0502020204030204" pitchFamily="34" charset="0"/>
                          <a:ea typeface="+mn-ea"/>
                          <a:cs typeface="Calibri" panose="020F0502020204030204" pitchFamily="34" charset="0"/>
                        </a:rPr>
                        <a:t>The model of the car. Ex: 4Runner, Accord, etc.</a:t>
                      </a:r>
                      <a:endParaRPr lang="en-US" sz="14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321002729"/>
                  </a:ext>
                </a:extLst>
              </a:tr>
              <a:tr h="370840">
                <a:tc>
                  <a:txBody>
                    <a:bodyPr/>
                    <a:lstStyle/>
                    <a:p>
                      <a:r>
                        <a:rPr lang="en-US" sz="1400" dirty="0"/>
                        <a:t>Year</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effectLst/>
                          <a:latin typeface="+mn-lt"/>
                          <a:ea typeface="+mn-ea"/>
                          <a:cs typeface="+mn-cs"/>
                        </a:rPr>
                        <a:t>Numeric or Factor</a:t>
                      </a:r>
                      <a:endParaRPr lang="en-US" sz="1400" dirty="0"/>
                    </a:p>
                  </a:txBody>
                  <a:tcPr/>
                </a:tc>
                <a:tc>
                  <a:txBody>
                    <a:bodyPr/>
                    <a:lstStyle/>
                    <a:p>
                      <a:r>
                        <a:rPr lang="en-US" sz="1400" kern="1200" dirty="0">
                          <a:solidFill>
                            <a:schemeClr val="dk1"/>
                          </a:solidFill>
                          <a:effectLst/>
                          <a:latin typeface="+mn-lt"/>
                          <a:ea typeface="+mn-ea"/>
                          <a:cs typeface="+mn-cs"/>
                        </a:rPr>
                        <a:t>Year the car was produced.</a:t>
                      </a:r>
                      <a:endParaRPr lang="en-US" sz="1400" kern="1200" dirty="0">
                        <a:solidFill>
                          <a:schemeClr val="dk1"/>
                        </a:solidFill>
                        <a:latin typeface="+mn-lt"/>
                        <a:ea typeface="+mn-ea"/>
                        <a:cs typeface="+mn-cs"/>
                      </a:endParaRPr>
                    </a:p>
                  </a:txBody>
                  <a:tcPr/>
                </a:tc>
                <a:extLst>
                  <a:ext uri="{0D108BD9-81ED-4DB2-BD59-A6C34878D82A}">
                    <a16:rowId xmlns:a16="http://schemas.microsoft.com/office/drawing/2014/main" val="848108595"/>
                  </a:ext>
                </a:extLst>
              </a:tr>
              <a:tr h="370840">
                <a:tc>
                  <a:txBody>
                    <a:bodyPr/>
                    <a:lstStyle/>
                    <a:p>
                      <a:r>
                        <a:rPr lang="en-US" sz="1400" dirty="0"/>
                        <a:t>Engine Fuel Type</a:t>
                      </a:r>
                    </a:p>
                  </a:txBody>
                  <a:tcPr/>
                </a:tc>
                <a:tc>
                  <a:txBody>
                    <a:bodyPr/>
                    <a:lstStyle/>
                    <a:p>
                      <a:r>
                        <a:rPr lang="en-US" sz="1400" kern="1200" dirty="0">
                          <a:solidFill>
                            <a:schemeClr val="dk1"/>
                          </a:solidFill>
                          <a:effectLst/>
                          <a:latin typeface="+mn-lt"/>
                          <a:ea typeface="+mn-ea"/>
                          <a:cs typeface="+mn-cs"/>
                        </a:rPr>
                        <a:t>Factor</a:t>
                      </a:r>
                      <a:endParaRPr lang="en-US" sz="1400" dirty="0"/>
                    </a:p>
                  </a:txBody>
                  <a:tcPr/>
                </a:tc>
                <a:tc>
                  <a:txBody>
                    <a:bodyPr/>
                    <a:lstStyle/>
                    <a:p>
                      <a:r>
                        <a:rPr lang="en-US" sz="1400" kern="1200" dirty="0">
                          <a:solidFill>
                            <a:schemeClr val="dk1"/>
                          </a:solidFill>
                          <a:effectLst/>
                          <a:latin typeface="+mn-lt"/>
                          <a:ea typeface="+mn-ea"/>
                          <a:cs typeface="+mn-cs"/>
                        </a:rPr>
                        <a:t>Type of fuel the car accepts.  Ex: Regular unleaded, Premium unleaded, Diesel.</a:t>
                      </a:r>
                      <a:endParaRPr lang="en-US" sz="1400" dirty="0"/>
                    </a:p>
                  </a:txBody>
                  <a:tcPr/>
                </a:tc>
                <a:extLst>
                  <a:ext uri="{0D108BD9-81ED-4DB2-BD59-A6C34878D82A}">
                    <a16:rowId xmlns:a16="http://schemas.microsoft.com/office/drawing/2014/main" val="754506322"/>
                  </a:ext>
                </a:extLst>
              </a:tr>
              <a:tr h="370840">
                <a:tc>
                  <a:txBody>
                    <a:bodyPr/>
                    <a:lstStyle/>
                    <a:p>
                      <a:r>
                        <a:rPr lang="en-US" sz="1400" dirty="0"/>
                        <a:t>Engine HP</a:t>
                      </a:r>
                    </a:p>
                  </a:txBody>
                  <a:tcPr/>
                </a:tc>
                <a:tc>
                  <a:txBody>
                    <a:bodyPr/>
                    <a:lstStyle/>
                    <a:p>
                      <a:r>
                        <a:rPr lang="en-US" sz="1400" dirty="0"/>
                        <a:t>Numeric</a:t>
                      </a:r>
                    </a:p>
                  </a:txBody>
                  <a:tcPr/>
                </a:tc>
                <a:tc>
                  <a:txBody>
                    <a:bodyPr/>
                    <a:lstStyle/>
                    <a:p>
                      <a:r>
                        <a:rPr lang="en-US" sz="1400" dirty="0"/>
                        <a:t>Horsepower of the car’s engine. </a:t>
                      </a:r>
                    </a:p>
                  </a:txBody>
                  <a:tcPr/>
                </a:tc>
                <a:extLst>
                  <a:ext uri="{0D108BD9-81ED-4DB2-BD59-A6C34878D82A}">
                    <a16:rowId xmlns:a16="http://schemas.microsoft.com/office/drawing/2014/main" val="2432732922"/>
                  </a:ext>
                </a:extLst>
              </a:tr>
              <a:tr h="370840">
                <a:tc>
                  <a:txBody>
                    <a:bodyPr/>
                    <a:lstStyle/>
                    <a:p>
                      <a:r>
                        <a:rPr lang="en-US" sz="1400" dirty="0"/>
                        <a:t>Engine Cylinders</a:t>
                      </a:r>
                    </a:p>
                  </a:txBody>
                  <a:tcPr/>
                </a:tc>
                <a:tc>
                  <a:txBody>
                    <a:bodyPr/>
                    <a:lstStyle/>
                    <a:p>
                      <a:r>
                        <a:rPr lang="en-US" sz="1400" kern="1200" dirty="0">
                          <a:solidFill>
                            <a:schemeClr val="dk1"/>
                          </a:solidFill>
                          <a:effectLst/>
                          <a:latin typeface="+mn-lt"/>
                          <a:ea typeface="+mn-ea"/>
                          <a:cs typeface="+mn-cs"/>
                        </a:rPr>
                        <a:t>Numeric or Factor</a:t>
                      </a:r>
                      <a:endParaRPr lang="en-US" sz="1400" dirty="0"/>
                    </a:p>
                  </a:txBody>
                  <a:tcPr/>
                </a:tc>
                <a:tc>
                  <a:txBody>
                    <a:bodyPr/>
                    <a:lstStyle/>
                    <a:p>
                      <a:r>
                        <a:rPr lang="en-US" sz="1400" kern="1200">
                          <a:solidFill>
                            <a:schemeClr val="dk1"/>
                          </a:solidFill>
                          <a:effectLst/>
                          <a:latin typeface="+mn-lt"/>
                          <a:ea typeface="+mn-ea"/>
                          <a:cs typeface="+mn-cs"/>
                        </a:rPr>
                        <a:t>Number of cylinders in the car’s engine.</a:t>
                      </a:r>
                      <a:endParaRPr lang="en-US" sz="1400" dirty="0"/>
                    </a:p>
                  </a:txBody>
                  <a:tcPr/>
                </a:tc>
                <a:extLst>
                  <a:ext uri="{0D108BD9-81ED-4DB2-BD59-A6C34878D82A}">
                    <a16:rowId xmlns:a16="http://schemas.microsoft.com/office/drawing/2014/main" val="949239794"/>
                  </a:ext>
                </a:extLst>
              </a:tr>
              <a:tr h="370840">
                <a:tc>
                  <a:txBody>
                    <a:bodyPr/>
                    <a:lstStyle/>
                    <a:p>
                      <a:r>
                        <a:rPr lang="en-US" sz="1400" dirty="0"/>
                        <a:t>Transmission Type</a:t>
                      </a:r>
                    </a:p>
                  </a:txBody>
                  <a:tcPr/>
                </a:tc>
                <a:tc>
                  <a:txBody>
                    <a:bodyPr/>
                    <a:lstStyle/>
                    <a:p>
                      <a:r>
                        <a:rPr lang="en-US" sz="1400" kern="1200" dirty="0">
                          <a:solidFill>
                            <a:schemeClr val="dk1"/>
                          </a:solidFill>
                          <a:effectLst/>
                          <a:latin typeface="+mn-lt"/>
                          <a:ea typeface="+mn-ea"/>
                          <a:cs typeface="+mn-cs"/>
                        </a:rPr>
                        <a:t>Factor</a:t>
                      </a:r>
                      <a:endParaRPr lang="en-US" sz="1400" dirty="0"/>
                    </a:p>
                  </a:txBody>
                  <a:tcPr/>
                </a:tc>
                <a:tc>
                  <a:txBody>
                    <a:bodyPr/>
                    <a:lstStyle/>
                    <a:p>
                      <a:r>
                        <a:rPr lang="en-US" sz="1400" kern="1200" dirty="0">
                          <a:solidFill>
                            <a:schemeClr val="dk1"/>
                          </a:solidFill>
                          <a:effectLst/>
                          <a:latin typeface="+mn-lt"/>
                          <a:ea typeface="+mn-ea"/>
                          <a:cs typeface="+mn-cs"/>
                        </a:rPr>
                        <a:t>Type of transmission in the car. Usually manual or automatic, but there are a few other transmission types in the data.</a:t>
                      </a:r>
                      <a:endParaRPr lang="en-US" sz="1400" dirty="0"/>
                    </a:p>
                  </a:txBody>
                  <a:tcPr/>
                </a:tc>
                <a:extLst>
                  <a:ext uri="{0D108BD9-81ED-4DB2-BD59-A6C34878D82A}">
                    <a16:rowId xmlns:a16="http://schemas.microsoft.com/office/drawing/2014/main" val="873582988"/>
                  </a:ext>
                </a:extLst>
              </a:tr>
              <a:tr h="370840">
                <a:tc>
                  <a:txBody>
                    <a:bodyPr/>
                    <a:lstStyle/>
                    <a:p>
                      <a:r>
                        <a:rPr lang="en-US" sz="1400" dirty="0"/>
                        <a:t>Driven Wheels</a:t>
                      </a:r>
                    </a:p>
                  </a:txBody>
                  <a:tcPr/>
                </a:tc>
                <a:tc>
                  <a:txBody>
                    <a:bodyPr/>
                    <a:lstStyle/>
                    <a:p>
                      <a:r>
                        <a:rPr lang="en-US" sz="1400" kern="1200" dirty="0">
                          <a:solidFill>
                            <a:schemeClr val="dk1"/>
                          </a:solidFill>
                          <a:effectLst/>
                          <a:latin typeface="+mn-lt"/>
                          <a:ea typeface="+mn-ea"/>
                          <a:cs typeface="+mn-cs"/>
                        </a:rPr>
                        <a:t>Factor</a:t>
                      </a:r>
                      <a:endParaRPr lang="en-US" sz="1400" dirty="0"/>
                    </a:p>
                  </a:txBody>
                  <a:tcPr/>
                </a:tc>
                <a:tc>
                  <a:txBody>
                    <a:bodyPr/>
                    <a:lstStyle/>
                    <a:p>
                      <a:r>
                        <a:rPr lang="en-US" sz="1400" dirty="0"/>
                        <a:t>The wheels that are powered by the engine. Ex: Front wheel, rear wheel, four wheel drive.</a:t>
                      </a:r>
                    </a:p>
                  </a:txBody>
                  <a:tcPr/>
                </a:tc>
                <a:extLst>
                  <a:ext uri="{0D108BD9-81ED-4DB2-BD59-A6C34878D82A}">
                    <a16:rowId xmlns:a16="http://schemas.microsoft.com/office/drawing/2014/main" val="4217193432"/>
                  </a:ext>
                </a:extLst>
              </a:tr>
              <a:tr h="370840">
                <a:tc>
                  <a:txBody>
                    <a:bodyPr/>
                    <a:lstStyle/>
                    <a:p>
                      <a:r>
                        <a:rPr lang="en-US" sz="1400" dirty="0"/>
                        <a:t>Number of Doors</a:t>
                      </a:r>
                    </a:p>
                  </a:txBody>
                  <a:tcPr/>
                </a:tc>
                <a:tc>
                  <a:txBody>
                    <a:bodyPr/>
                    <a:lstStyle/>
                    <a:p>
                      <a:r>
                        <a:rPr lang="en-US" sz="1400" kern="1200" dirty="0">
                          <a:solidFill>
                            <a:schemeClr val="dk1"/>
                          </a:solidFill>
                          <a:effectLst/>
                          <a:latin typeface="+mn-lt"/>
                          <a:ea typeface="+mn-ea"/>
                          <a:cs typeface="+mn-cs"/>
                        </a:rPr>
                        <a:t>Numeric or Factor</a:t>
                      </a:r>
                      <a:endParaRPr lang="en-US" sz="1400" dirty="0"/>
                    </a:p>
                  </a:txBody>
                  <a:tcPr/>
                </a:tc>
                <a:tc>
                  <a:txBody>
                    <a:bodyPr/>
                    <a:lstStyle/>
                    <a:p>
                      <a:r>
                        <a:rPr lang="en-US" sz="1400" dirty="0"/>
                        <a:t>The number of doors that the car has. </a:t>
                      </a:r>
                    </a:p>
                  </a:txBody>
                  <a:tcPr/>
                </a:tc>
                <a:extLst>
                  <a:ext uri="{0D108BD9-81ED-4DB2-BD59-A6C34878D82A}">
                    <a16:rowId xmlns:a16="http://schemas.microsoft.com/office/drawing/2014/main" val="3374713365"/>
                  </a:ext>
                </a:extLst>
              </a:tr>
              <a:tr h="370840">
                <a:tc>
                  <a:txBody>
                    <a:bodyPr/>
                    <a:lstStyle/>
                    <a:p>
                      <a:r>
                        <a:rPr lang="en-US" sz="1400" dirty="0"/>
                        <a:t>Market Category</a:t>
                      </a:r>
                    </a:p>
                  </a:txBody>
                  <a:tcPr/>
                </a:tc>
                <a:tc>
                  <a:txBody>
                    <a:bodyPr/>
                    <a:lstStyle/>
                    <a:p>
                      <a:r>
                        <a:rPr lang="en-US" sz="1400" kern="1200" dirty="0">
                          <a:solidFill>
                            <a:schemeClr val="dk1"/>
                          </a:solidFill>
                          <a:effectLst/>
                          <a:latin typeface="+mn-lt"/>
                          <a:ea typeface="+mn-ea"/>
                          <a:cs typeface="+mn-cs"/>
                        </a:rPr>
                        <a:t>Factor</a:t>
                      </a:r>
                      <a:endParaRPr lang="en-US" sz="1400" dirty="0"/>
                    </a:p>
                  </a:txBody>
                  <a:tcPr/>
                </a:tc>
                <a:tc>
                  <a:txBody>
                    <a:bodyPr/>
                    <a:lstStyle/>
                    <a:p>
                      <a:r>
                        <a:rPr lang="en-US" sz="1400" dirty="0"/>
                        <a:t>Various special descriptors for each car. Ex: Exotic, Luxury, High-Performance.</a:t>
                      </a:r>
                    </a:p>
                  </a:txBody>
                  <a:tcPr/>
                </a:tc>
                <a:extLst>
                  <a:ext uri="{0D108BD9-81ED-4DB2-BD59-A6C34878D82A}">
                    <a16:rowId xmlns:a16="http://schemas.microsoft.com/office/drawing/2014/main" val="3724116803"/>
                  </a:ext>
                </a:extLst>
              </a:tr>
              <a:tr h="370840">
                <a:tc>
                  <a:txBody>
                    <a:bodyPr/>
                    <a:lstStyle/>
                    <a:p>
                      <a:r>
                        <a:rPr lang="en-US" sz="1400" dirty="0"/>
                        <a:t>Vehicle Size</a:t>
                      </a:r>
                    </a:p>
                  </a:txBody>
                  <a:tcPr/>
                </a:tc>
                <a:tc>
                  <a:txBody>
                    <a:bodyPr/>
                    <a:lstStyle/>
                    <a:p>
                      <a:r>
                        <a:rPr lang="en-US" sz="1400" kern="1200" dirty="0">
                          <a:solidFill>
                            <a:schemeClr val="dk1"/>
                          </a:solidFill>
                          <a:effectLst/>
                          <a:latin typeface="+mn-lt"/>
                          <a:ea typeface="+mn-ea"/>
                          <a:cs typeface="+mn-cs"/>
                        </a:rPr>
                        <a:t>Factor</a:t>
                      </a:r>
                      <a:endParaRPr lang="en-US" sz="1400" dirty="0"/>
                    </a:p>
                  </a:txBody>
                  <a:tcPr/>
                </a:tc>
                <a:tc>
                  <a:txBody>
                    <a:bodyPr/>
                    <a:lstStyle/>
                    <a:p>
                      <a:r>
                        <a:rPr lang="en-US" sz="1400" dirty="0"/>
                        <a:t>Description of the vehicles size. Ex: Midsize, Large, Compact.</a:t>
                      </a:r>
                    </a:p>
                  </a:txBody>
                  <a:tcPr/>
                </a:tc>
                <a:extLst>
                  <a:ext uri="{0D108BD9-81ED-4DB2-BD59-A6C34878D82A}">
                    <a16:rowId xmlns:a16="http://schemas.microsoft.com/office/drawing/2014/main" val="4288267470"/>
                  </a:ext>
                </a:extLst>
              </a:tr>
              <a:tr h="370840">
                <a:tc>
                  <a:txBody>
                    <a:bodyPr/>
                    <a:lstStyle/>
                    <a:p>
                      <a:r>
                        <a:rPr lang="en-US" sz="1400" dirty="0"/>
                        <a:t>Vehicle Style</a:t>
                      </a:r>
                    </a:p>
                  </a:txBody>
                  <a:tcPr/>
                </a:tc>
                <a:tc>
                  <a:txBody>
                    <a:bodyPr/>
                    <a:lstStyle/>
                    <a:p>
                      <a:r>
                        <a:rPr lang="en-US" sz="1400" kern="1200" dirty="0">
                          <a:solidFill>
                            <a:schemeClr val="dk1"/>
                          </a:solidFill>
                          <a:effectLst/>
                          <a:latin typeface="+mn-lt"/>
                          <a:ea typeface="+mn-ea"/>
                          <a:cs typeface="+mn-cs"/>
                        </a:rPr>
                        <a:t>Factor</a:t>
                      </a:r>
                      <a:endParaRPr lang="en-US" sz="1400" dirty="0"/>
                    </a:p>
                  </a:txBody>
                  <a:tcPr/>
                </a:tc>
                <a:tc>
                  <a:txBody>
                    <a:bodyPr/>
                    <a:lstStyle/>
                    <a:p>
                      <a:r>
                        <a:rPr lang="en-US" sz="1400" dirty="0"/>
                        <a:t>Body type of the vehicle. Ex: Coupe, Convertible, etc. </a:t>
                      </a:r>
                    </a:p>
                  </a:txBody>
                  <a:tcPr/>
                </a:tc>
                <a:extLst>
                  <a:ext uri="{0D108BD9-81ED-4DB2-BD59-A6C34878D82A}">
                    <a16:rowId xmlns:a16="http://schemas.microsoft.com/office/drawing/2014/main" val="2697669170"/>
                  </a:ext>
                </a:extLst>
              </a:tr>
              <a:tr h="370840">
                <a:tc>
                  <a:txBody>
                    <a:bodyPr/>
                    <a:lstStyle/>
                    <a:p>
                      <a:r>
                        <a:rPr lang="en-US" sz="1400" dirty="0"/>
                        <a:t>Highway MPG</a:t>
                      </a:r>
                    </a:p>
                  </a:txBody>
                  <a:tcPr/>
                </a:tc>
                <a:tc>
                  <a:txBody>
                    <a:bodyPr/>
                    <a:lstStyle/>
                    <a:p>
                      <a:r>
                        <a:rPr lang="en-US" sz="1400" kern="1200" dirty="0">
                          <a:solidFill>
                            <a:schemeClr val="dk1"/>
                          </a:solidFill>
                          <a:effectLst/>
                          <a:latin typeface="+mn-lt"/>
                          <a:ea typeface="+mn-ea"/>
                          <a:cs typeface="+mn-cs"/>
                        </a:rPr>
                        <a:t>Numeric</a:t>
                      </a:r>
                      <a:endParaRPr lang="en-US" sz="1400" dirty="0"/>
                    </a:p>
                  </a:txBody>
                  <a:tcPr/>
                </a:tc>
                <a:tc>
                  <a:txBody>
                    <a:bodyPr/>
                    <a:lstStyle/>
                    <a:p>
                      <a:r>
                        <a:rPr lang="en-US" sz="1400" dirty="0"/>
                        <a:t>Fuel efficiency on the highway in MPG.</a:t>
                      </a:r>
                    </a:p>
                  </a:txBody>
                  <a:tcPr/>
                </a:tc>
                <a:extLst>
                  <a:ext uri="{0D108BD9-81ED-4DB2-BD59-A6C34878D82A}">
                    <a16:rowId xmlns:a16="http://schemas.microsoft.com/office/drawing/2014/main" val="995748580"/>
                  </a:ext>
                </a:extLst>
              </a:tr>
              <a:tr h="370840">
                <a:tc>
                  <a:txBody>
                    <a:bodyPr/>
                    <a:lstStyle/>
                    <a:p>
                      <a:r>
                        <a:rPr lang="en-US" sz="1400" dirty="0"/>
                        <a:t>City MPG</a:t>
                      </a:r>
                    </a:p>
                  </a:txBody>
                  <a:tcPr/>
                </a:tc>
                <a:tc>
                  <a:txBody>
                    <a:bodyPr/>
                    <a:lstStyle/>
                    <a:p>
                      <a:r>
                        <a:rPr lang="en-US" sz="1400" kern="1200" dirty="0">
                          <a:solidFill>
                            <a:schemeClr val="dk1"/>
                          </a:solidFill>
                          <a:effectLst/>
                          <a:latin typeface="+mn-lt"/>
                          <a:ea typeface="+mn-ea"/>
                          <a:cs typeface="+mn-cs"/>
                        </a:rPr>
                        <a:t>Numeric</a:t>
                      </a:r>
                      <a:endParaRPr lang="en-US" sz="14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Fuel efficiency in the city in MPG.</a:t>
                      </a:r>
                    </a:p>
                  </a:txBody>
                  <a:tcPr/>
                </a:tc>
                <a:extLst>
                  <a:ext uri="{0D108BD9-81ED-4DB2-BD59-A6C34878D82A}">
                    <a16:rowId xmlns:a16="http://schemas.microsoft.com/office/drawing/2014/main" val="1830391655"/>
                  </a:ext>
                </a:extLst>
              </a:tr>
              <a:tr h="370840">
                <a:tc>
                  <a:txBody>
                    <a:bodyPr/>
                    <a:lstStyle/>
                    <a:p>
                      <a:r>
                        <a:rPr lang="en-US" sz="1400" dirty="0"/>
                        <a:t>Popularity</a:t>
                      </a:r>
                    </a:p>
                  </a:txBody>
                  <a:tcPr/>
                </a:tc>
                <a:tc>
                  <a:txBody>
                    <a:bodyPr/>
                    <a:lstStyle/>
                    <a:p>
                      <a:r>
                        <a:rPr lang="en-US" sz="1400" kern="1200" dirty="0">
                          <a:solidFill>
                            <a:schemeClr val="dk1"/>
                          </a:solidFill>
                          <a:effectLst/>
                          <a:latin typeface="+mn-lt"/>
                          <a:ea typeface="+mn-ea"/>
                          <a:cs typeface="+mn-cs"/>
                        </a:rPr>
                        <a:t>Numeric</a:t>
                      </a:r>
                      <a:endParaRPr lang="en-US" sz="1400" dirty="0"/>
                    </a:p>
                  </a:txBody>
                  <a:tcPr/>
                </a:tc>
                <a:tc>
                  <a:txBody>
                    <a:bodyPr/>
                    <a:lstStyle/>
                    <a:p>
                      <a:r>
                        <a:rPr lang="en-US" sz="1400" dirty="0"/>
                        <a:t>A popularity score for each car. Derived from social media sentiment, however the dataset does not provide specifics on how this is calculated.</a:t>
                      </a:r>
                    </a:p>
                  </a:txBody>
                  <a:tcPr/>
                </a:tc>
                <a:extLst>
                  <a:ext uri="{0D108BD9-81ED-4DB2-BD59-A6C34878D82A}">
                    <a16:rowId xmlns:a16="http://schemas.microsoft.com/office/drawing/2014/main" val="1802108357"/>
                  </a:ext>
                </a:extLst>
              </a:tr>
            </a:tbl>
          </a:graphicData>
        </a:graphic>
      </p:graphicFrame>
    </p:spTree>
    <p:extLst>
      <p:ext uri="{BB962C8B-B14F-4D97-AF65-F5344CB8AC3E}">
        <p14:creationId xmlns:p14="http://schemas.microsoft.com/office/powerpoint/2010/main" val="8603584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1662544" y="4773685"/>
            <a:ext cx="10529456" cy="369332"/>
          </a:xfrm>
          <a:prstGeom prst="rect">
            <a:avLst/>
          </a:prstGeom>
          <a:noFill/>
        </p:spPr>
        <p:txBody>
          <a:bodyPr wrap="square" rtlCol="0">
            <a:spAutoFit/>
          </a:bodyPr>
          <a:lstStyle/>
          <a:p>
            <a:r>
              <a:rPr lang="en-US" dirty="0"/>
              <a:t>Influential observations associated with the simpler, 10 predictor model discussed in </a:t>
            </a:r>
            <a:r>
              <a:rPr lang="en-US" b="1" dirty="0"/>
              <a:t>Table 5</a:t>
            </a:r>
            <a:r>
              <a:rPr lang="en-US" dirty="0"/>
              <a:t> </a:t>
            </a:r>
          </a:p>
        </p:txBody>
      </p:sp>
      <p:sp>
        <p:nvSpPr>
          <p:cNvPr id="4" name="Title 1">
            <a:extLst>
              <a:ext uri="{FF2B5EF4-FFF2-40B4-BE49-F238E27FC236}">
                <a16:creationId xmlns:a16="http://schemas.microsoft.com/office/drawing/2014/main" id="{3EEED309-0DB6-432F-9D72-047CA850CA2D}"/>
              </a:ext>
            </a:extLst>
          </p:cNvPr>
          <p:cNvSpPr>
            <a:spLocks noGrp="1"/>
          </p:cNvSpPr>
          <p:nvPr>
            <p:ph type="title"/>
          </p:nvPr>
        </p:nvSpPr>
        <p:spPr>
          <a:xfrm>
            <a:off x="0" y="0"/>
            <a:ext cx="1825998" cy="560119"/>
          </a:xfrm>
        </p:spPr>
        <p:txBody>
          <a:bodyPr>
            <a:noAutofit/>
          </a:bodyPr>
          <a:lstStyle/>
          <a:p>
            <a:pPr algn="ctr"/>
            <a:r>
              <a:rPr lang="en-US" sz="4000" b="1" dirty="0"/>
              <a:t>Table 8</a:t>
            </a:r>
          </a:p>
        </p:txBody>
      </p:sp>
      <p:pic>
        <p:nvPicPr>
          <p:cNvPr id="3" name="Picture 2">
            <a:extLst>
              <a:ext uri="{FF2B5EF4-FFF2-40B4-BE49-F238E27FC236}">
                <a16:creationId xmlns:a16="http://schemas.microsoft.com/office/drawing/2014/main" id="{C3484EC5-E24E-464B-A03E-E9124E9B4B40}"/>
              </a:ext>
            </a:extLst>
          </p:cNvPr>
          <p:cNvPicPr>
            <a:picLocks noChangeAspect="1"/>
          </p:cNvPicPr>
          <p:nvPr/>
        </p:nvPicPr>
        <p:blipFill>
          <a:blip r:embed="rId2"/>
          <a:stretch>
            <a:fillRect/>
          </a:stretch>
        </p:blipFill>
        <p:spPr>
          <a:xfrm>
            <a:off x="1145967" y="1574208"/>
            <a:ext cx="9995065" cy="797230"/>
          </a:xfrm>
          <a:prstGeom prst="rect">
            <a:avLst/>
          </a:prstGeom>
        </p:spPr>
      </p:pic>
      <p:pic>
        <p:nvPicPr>
          <p:cNvPr id="9" name="Picture 8">
            <a:extLst>
              <a:ext uri="{FF2B5EF4-FFF2-40B4-BE49-F238E27FC236}">
                <a16:creationId xmlns:a16="http://schemas.microsoft.com/office/drawing/2014/main" id="{22EEA578-E176-4CA3-8052-DBD8F15CEF62}"/>
              </a:ext>
            </a:extLst>
          </p:cNvPr>
          <p:cNvPicPr>
            <a:picLocks noChangeAspect="1"/>
          </p:cNvPicPr>
          <p:nvPr/>
        </p:nvPicPr>
        <p:blipFill>
          <a:blip r:embed="rId3"/>
          <a:stretch>
            <a:fillRect/>
          </a:stretch>
        </p:blipFill>
        <p:spPr>
          <a:xfrm>
            <a:off x="938150" y="2571758"/>
            <a:ext cx="10624457" cy="813769"/>
          </a:xfrm>
          <a:prstGeom prst="rect">
            <a:avLst/>
          </a:prstGeom>
        </p:spPr>
      </p:pic>
      <p:pic>
        <p:nvPicPr>
          <p:cNvPr id="12" name="Picture 11">
            <a:extLst>
              <a:ext uri="{FF2B5EF4-FFF2-40B4-BE49-F238E27FC236}">
                <a16:creationId xmlns:a16="http://schemas.microsoft.com/office/drawing/2014/main" id="{165FB2E0-36BC-4BDE-BB25-74304C990B0C}"/>
              </a:ext>
            </a:extLst>
          </p:cNvPr>
          <p:cNvPicPr>
            <a:picLocks noChangeAspect="1"/>
          </p:cNvPicPr>
          <p:nvPr/>
        </p:nvPicPr>
        <p:blipFill>
          <a:blip r:embed="rId4"/>
          <a:stretch>
            <a:fillRect/>
          </a:stretch>
        </p:blipFill>
        <p:spPr>
          <a:xfrm>
            <a:off x="882732" y="3681011"/>
            <a:ext cx="10786754" cy="865512"/>
          </a:xfrm>
          <a:prstGeom prst="rect">
            <a:avLst/>
          </a:prstGeom>
        </p:spPr>
      </p:pic>
    </p:spTree>
    <p:extLst>
      <p:ext uri="{BB962C8B-B14F-4D97-AF65-F5344CB8AC3E}">
        <p14:creationId xmlns:p14="http://schemas.microsoft.com/office/powerpoint/2010/main" val="4981893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526472" y="1576450"/>
            <a:ext cx="11396352" cy="923330"/>
          </a:xfrm>
          <a:prstGeom prst="rect">
            <a:avLst/>
          </a:prstGeom>
          <a:noFill/>
        </p:spPr>
        <p:txBody>
          <a:bodyPr wrap="square" rtlCol="0">
            <a:spAutoFit/>
          </a:bodyPr>
          <a:lstStyle/>
          <a:p>
            <a:r>
              <a:rPr lang="en-US" b="1" dirty="0"/>
              <a:t>Figure 16: </a:t>
            </a:r>
            <a:r>
              <a:rPr lang="en-US" dirty="0"/>
              <a:t>Variance inflation factors for the simple 10 predictor model discussed in </a:t>
            </a:r>
            <a:r>
              <a:rPr lang="en-US" b="1" dirty="0"/>
              <a:t>Table 5. </a:t>
            </a:r>
            <a:r>
              <a:rPr lang="en-US" dirty="0"/>
              <a:t>Note the high multicollinearity caused by the Engine Cylinders attribute. This issue is present in any model that utilizes Engine Cylinders.</a:t>
            </a:r>
            <a:endParaRPr lang="en-US" b="1" dirty="0"/>
          </a:p>
        </p:txBody>
      </p:sp>
      <p:pic>
        <p:nvPicPr>
          <p:cNvPr id="3" name="Picture 2">
            <a:extLst>
              <a:ext uri="{FF2B5EF4-FFF2-40B4-BE49-F238E27FC236}">
                <a16:creationId xmlns:a16="http://schemas.microsoft.com/office/drawing/2014/main" id="{59A981DB-B929-4DB8-98B6-1C6A0CEEA96E}"/>
              </a:ext>
            </a:extLst>
          </p:cNvPr>
          <p:cNvPicPr>
            <a:picLocks noChangeAspect="1"/>
          </p:cNvPicPr>
          <p:nvPr/>
        </p:nvPicPr>
        <p:blipFill>
          <a:blip r:embed="rId2"/>
          <a:stretch>
            <a:fillRect/>
          </a:stretch>
        </p:blipFill>
        <p:spPr>
          <a:xfrm>
            <a:off x="437407" y="370303"/>
            <a:ext cx="11230099" cy="1081456"/>
          </a:xfrm>
          <a:prstGeom prst="rect">
            <a:avLst/>
          </a:prstGeom>
        </p:spPr>
      </p:pic>
      <p:pic>
        <p:nvPicPr>
          <p:cNvPr id="6" name="Picture 5">
            <a:extLst>
              <a:ext uri="{FF2B5EF4-FFF2-40B4-BE49-F238E27FC236}">
                <a16:creationId xmlns:a16="http://schemas.microsoft.com/office/drawing/2014/main" id="{A12829AC-8D33-4B85-A860-5930FA7FBB28}"/>
              </a:ext>
            </a:extLst>
          </p:cNvPr>
          <p:cNvPicPr>
            <a:picLocks noChangeAspect="1"/>
          </p:cNvPicPr>
          <p:nvPr/>
        </p:nvPicPr>
        <p:blipFill>
          <a:blip r:embed="rId3"/>
          <a:stretch>
            <a:fillRect/>
          </a:stretch>
        </p:blipFill>
        <p:spPr>
          <a:xfrm>
            <a:off x="391886" y="3544080"/>
            <a:ext cx="11111345" cy="1323609"/>
          </a:xfrm>
          <a:prstGeom prst="rect">
            <a:avLst/>
          </a:prstGeom>
        </p:spPr>
      </p:pic>
      <p:sp>
        <p:nvSpPr>
          <p:cNvPr id="9" name="TextBox 8">
            <a:extLst>
              <a:ext uri="{FF2B5EF4-FFF2-40B4-BE49-F238E27FC236}">
                <a16:creationId xmlns:a16="http://schemas.microsoft.com/office/drawing/2014/main" id="{25A51255-BED4-42E8-9E46-98FCA709377E}"/>
              </a:ext>
            </a:extLst>
          </p:cNvPr>
          <p:cNvSpPr txBox="1"/>
          <p:nvPr/>
        </p:nvSpPr>
        <p:spPr>
          <a:xfrm>
            <a:off x="526472" y="4915216"/>
            <a:ext cx="11396352" cy="1200329"/>
          </a:xfrm>
          <a:prstGeom prst="rect">
            <a:avLst/>
          </a:prstGeom>
          <a:noFill/>
        </p:spPr>
        <p:txBody>
          <a:bodyPr wrap="square" rtlCol="0">
            <a:spAutoFit/>
          </a:bodyPr>
          <a:lstStyle/>
          <a:p>
            <a:r>
              <a:rPr lang="en-US" b="1" dirty="0"/>
              <a:t>Figure 17: </a:t>
            </a:r>
            <a:r>
              <a:rPr lang="en-US" dirty="0"/>
              <a:t>Variance inflation factors for the same model as shown in </a:t>
            </a:r>
            <a:r>
              <a:rPr lang="en-US" b="1" dirty="0"/>
              <a:t>Figure 16</a:t>
            </a:r>
            <a:r>
              <a:rPr lang="en-US" dirty="0"/>
              <a:t>, after simply changing the reference level associated with the Engine Cylinders factor. This is an instance of multicollinearity being caused by too few observations existing in the reference level, and is one of the few situations where the presence of multicollinearity is not a huge concern. This is described in detail by Dr. Allison from University of Pennsylvania </a:t>
            </a:r>
            <a:r>
              <a:rPr lang="en-US" dirty="0">
                <a:hlinkClick r:id="rId4"/>
              </a:rPr>
              <a:t>here</a:t>
            </a:r>
            <a:r>
              <a:rPr lang="en-US" dirty="0"/>
              <a:t> </a:t>
            </a:r>
            <a:endParaRPr lang="en-US" b="1" dirty="0"/>
          </a:p>
        </p:txBody>
      </p:sp>
    </p:spTree>
    <p:extLst>
      <p:ext uri="{BB962C8B-B14F-4D97-AF65-F5344CB8AC3E}">
        <p14:creationId xmlns:p14="http://schemas.microsoft.com/office/powerpoint/2010/main" val="17157360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EEED309-0DB6-432F-9D72-047CA850CA2D}"/>
              </a:ext>
            </a:extLst>
          </p:cNvPr>
          <p:cNvSpPr>
            <a:spLocks noGrp="1"/>
          </p:cNvSpPr>
          <p:nvPr>
            <p:ph type="title"/>
          </p:nvPr>
        </p:nvSpPr>
        <p:spPr>
          <a:xfrm>
            <a:off x="0" y="0"/>
            <a:ext cx="1825998" cy="560119"/>
          </a:xfrm>
        </p:spPr>
        <p:txBody>
          <a:bodyPr>
            <a:noAutofit/>
          </a:bodyPr>
          <a:lstStyle/>
          <a:p>
            <a:pPr algn="ctr"/>
            <a:r>
              <a:rPr lang="en-US" sz="4000" b="1" dirty="0"/>
              <a:t>Table 9</a:t>
            </a:r>
          </a:p>
        </p:txBody>
      </p:sp>
      <p:sp>
        <p:nvSpPr>
          <p:cNvPr id="7" name="TextBox 6">
            <a:extLst>
              <a:ext uri="{FF2B5EF4-FFF2-40B4-BE49-F238E27FC236}">
                <a16:creationId xmlns:a16="http://schemas.microsoft.com/office/drawing/2014/main" id="{233BD387-4E97-4064-9598-76B830930060}"/>
              </a:ext>
            </a:extLst>
          </p:cNvPr>
          <p:cNvSpPr txBox="1"/>
          <p:nvPr/>
        </p:nvSpPr>
        <p:spPr>
          <a:xfrm>
            <a:off x="354094" y="6100912"/>
            <a:ext cx="5097594" cy="646331"/>
          </a:xfrm>
          <a:prstGeom prst="rect">
            <a:avLst/>
          </a:prstGeom>
          <a:noFill/>
        </p:spPr>
        <p:txBody>
          <a:bodyPr wrap="square" rtlCol="0">
            <a:spAutoFit/>
          </a:bodyPr>
          <a:lstStyle/>
          <a:p>
            <a:r>
              <a:rPr lang="en-US" dirty="0"/>
              <a:t>Summary of the simpler model containing 10 predictors. This model is also analyzed in </a:t>
            </a:r>
            <a:r>
              <a:rPr lang="en-US" b="1" dirty="0"/>
              <a:t>Table 5</a:t>
            </a:r>
            <a:r>
              <a:rPr lang="en-US" dirty="0"/>
              <a:t>. </a:t>
            </a:r>
          </a:p>
        </p:txBody>
      </p:sp>
      <p:grpSp>
        <p:nvGrpSpPr>
          <p:cNvPr id="17" name="Group 16">
            <a:extLst>
              <a:ext uri="{FF2B5EF4-FFF2-40B4-BE49-F238E27FC236}">
                <a16:creationId xmlns:a16="http://schemas.microsoft.com/office/drawing/2014/main" id="{9FEE288E-C475-4863-AE91-02C25537D9C2}"/>
              </a:ext>
            </a:extLst>
          </p:cNvPr>
          <p:cNvGrpSpPr/>
          <p:nvPr/>
        </p:nvGrpSpPr>
        <p:grpSpPr>
          <a:xfrm>
            <a:off x="633200" y="736857"/>
            <a:ext cx="4539383" cy="5265925"/>
            <a:chOff x="633200" y="736857"/>
            <a:chExt cx="4539383" cy="5265925"/>
          </a:xfrm>
        </p:grpSpPr>
        <p:pic>
          <p:nvPicPr>
            <p:cNvPr id="5" name="Picture 4">
              <a:extLst>
                <a:ext uri="{FF2B5EF4-FFF2-40B4-BE49-F238E27FC236}">
                  <a16:creationId xmlns:a16="http://schemas.microsoft.com/office/drawing/2014/main" id="{BFCB8F93-5850-4545-9BE4-8C12794666C4}"/>
                </a:ext>
              </a:extLst>
            </p:cNvPr>
            <p:cNvPicPr>
              <a:picLocks noChangeAspect="1"/>
            </p:cNvPicPr>
            <p:nvPr/>
          </p:nvPicPr>
          <p:blipFill>
            <a:blip r:embed="rId2"/>
            <a:stretch>
              <a:fillRect/>
            </a:stretch>
          </p:blipFill>
          <p:spPr>
            <a:xfrm>
              <a:off x="754083" y="5217872"/>
              <a:ext cx="4264121" cy="784910"/>
            </a:xfrm>
            <a:prstGeom prst="rect">
              <a:avLst/>
            </a:prstGeom>
          </p:spPr>
        </p:pic>
        <p:pic>
          <p:nvPicPr>
            <p:cNvPr id="15" name="Picture 14">
              <a:extLst>
                <a:ext uri="{FF2B5EF4-FFF2-40B4-BE49-F238E27FC236}">
                  <a16:creationId xmlns:a16="http://schemas.microsoft.com/office/drawing/2014/main" id="{A0796E9E-DB5F-49CC-A0A8-3933E1235330}"/>
                </a:ext>
              </a:extLst>
            </p:cNvPr>
            <p:cNvPicPr>
              <a:picLocks noChangeAspect="1"/>
            </p:cNvPicPr>
            <p:nvPr/>
          </p:nvPicPr>
          <p:blipFill>
            <a:blip r:embed="rId3"/>
            <a:stretch>
              <a:fillRect/>
            </a:stretch>
          </p:blipFill>
          <p:spPr>
            <a:xfrm>
              <a:off x="633200" y="736857"/>
              <a:ext cx="4539383" cy="3196251"/>
            </a:xfrm>
            <a:prstGeom prst="rect">
              <a:avLst/>
            </a:prstGeom>
          </p:spPr>
        </p:pic>
        <p:pic>
          <p:nvPicPr>
            <p:cNvPr id="16" name="Picture 15">
              <a:extLst>
                <a:ext uri="{FF2B5EF4-FFF2-40B4-BE49-F238E27FC236}">
                  <a16:creationId xmlns:a16="http://schemas.microsoft.com/office/drawing/2014/main" id="{F4B9F7B3-2E02-4720-B9CC-5D85A7747892}"/>
                </a:ext>
              </a:extLst>
            </p:cNvPr>
            <p:cNvPicPr>
              <a:picLocks noChangeAspect="1"/>
            </p:cNvPicPr>
            <p:nvPr/>
          </p:nvPicPr>
          <p:blipFill>
            <a:blip r:embed="rId4"/>
            <a:stretch>
              <a:fillRect/>
            </a:stretch>
          </p:blipFill>
          <p:spPr>
            <a:xfrm>
              <a:off x="754083" y="4013024"/>
              <a:ext cx="4264121" cy="1106718"/>
            </a:xfrm>
            <a:prstGeom prst="rect">
              <a:avLst/>
            </a:prstGeom>
          </p:spPr>
        </p:pic>
      </p:grpSp>
      <p:pic>
        <p:nvPicPr>
          <p:cNvPr id="19" name="Picture 18">
            <a:extLst>
              <a:ext uri="{FF2B5EF4-FFF2-40B4-BE49-F238E27FC236}">
                <a16:creationId xmlns:a16="http://schemas.microsoft.com/office/drawing/2014/main" id="{A09F7A79-5078-4B69-B4F3-E3A5B847A63F}"/>
              </a:ext>
            </a:extLst>
          </p:cNvPr>
          <p:cNvPicPr>
            <a:picLocks noChangeAspect="1"/>
          </p:cNvPicPr>
          <p:nvPr/>
        </p:nvPicPr>
        <p:blipFill>
          <a:blip r:embed="rId5"/>
          <a:stretch>
            <a:fillRect/>
          </a:stretch>
        </p:blipFill>
        <p:spPr>
          <a:xfrm>
            <a:off x="6171370" y="560119"/>
            <a:ext cx="5706398" cy="3697185"/>
          </a:xfrm>
          <a:prstGeom prst="rect">
            <a:avLst/>
          </a:prstGeom>
        </p:spPr>
      </p:pic>
      <p:sp>
        <p:nvSpPr>
          <p:cNvPr id="20" name="TextBox 19">
            <a:extLst>
              <a:ext uri="{FF2B5EF4-FFF2-40B4-BE49-F238E27FC236}">
                <a16:creationId xmlns:a16="http://schemas.microsoft.com/office/drawing/2014/main" id="{DBEE487B-B4AB-4665-A599-70D6A887D3D6}"/>
              </a:ext>
            </a:extLst>
          </p:cNvPr>
          <p:cNvSpPr txBox="1"/>
          <p:nvPr/>
        </p:nvSpPr>
        <p:spPr>
          <a:xfrm>
            <a:off x="6285886" y="4257304"/>
            <a:ext cx="5477366" cy="1754326"/>
          </a:xfrm>
          <a:prstGeom prst="rect">
            <a:avLst/>
          </a:prstGeom>
          <a:noFill/>
        </p:spPr>
        <p:txBody>
          <a:bodyPr wrap="square" rtlCol="0">
            <a:spAutoFit/>
          </a:bodyPr>
          <a:lstStyle/>
          <a:p>
            <a:r>
              <a:rPr lang="en-US" dirty="0"/>
              <a:t>Same model summary as shown on the left, with the only modification being to the reference level of the Engine Cylinders factor. This is provided as and aid to the discussion on multicollinearity being caused by using a factor level with a small number of observations as the reference category in a linear regression.</a:t>
            </a:r>
          </a:p>
        </p:txBody>
      </p:sp>
    </p:spTree>
    <p:extLst>
      <p:ext uri="{BB962C8B-B14F-4D97-AF65-F5344CB8AC3E}">
        <p14:creationId xmlns:p14="http://schemas.microsoft.com/office/powerpoint/2010/main" val="402964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EEED309-0DB6-432F-9D72-047CA850CA2D}"/>
              </a:ext>
            </a:extLst>
          </p:cNvPr>
          <p:cNvSpPr>
            <a:spLocks noGrp="1"/>
          </p:cNvSpPr>
          <p:nvPr>
            <p:ph type="title"/>
          </p:nvPr>
        </p:nvSpPr>
        <p:spPr>
          <a:xfrm>
            <a:off x="0" y="0"/>
            <a:ext cx="1478478" cy="560119"/>
          </a:xfrm>
        </p:spPr>
        <p:txBody>
          <a:bodyPr>
            <a:noAutofit/>
          </a:bodyPr>
          <a:lstStyle/>
          <a:p>
            <a:pPr algn="ctr"/>
            <a:r>
              <a:rPr lang="en-US" sz="2800" b="1" dirty="0"/>
              <a:t>Table 10</a:t>
            </a:r>
          </a:p>
        </p:txBody>
      </p:sp>
      <mc:AlternateContent xmlns:mc="http://schemas.openxmlformats.org/markup-compatibility/2006">
        <mc:Choice xmlns:a14="http://schemas.microsoft.com/office/drawing/2010/main" Requires="a14">
          <p:graphicFrame>
            <p:nvGraphicFramePr>
              <p:cNvPr id="2" name="Table 2">
                <a:extLst>
                  <a:ext uri="{FF2B5EF4-FFF2-40B4-BE49-F238E27FC236}">
                    <a16:creationId xmlns:a16="http://schemas.microsoft.com/office/drawing/2014/main" id="{22813F12-6FF5-4D51-B0F0-8F883311B396}"/>
                  </a:ext>
                </a:extLst>
              </p:cNvPr>
              <p:cNvGraphicFramePr>
                <a:graphicFrameLocks noGrp="1"/>
              </p:cNvGraphicFramePr>
              <p:nvPr>
                <p:extLst>
                  <p:ext uri="{D42A27DB-BD31-4B8C-83A1-F6EECF244321}">
                    <p14:modId xmlns:p14="http://schemas.microsoft.com/office/powerpoint/2010/main" val="36646355"/>
                  </p:ext>
                </p:extLst>
              </p:nvPr>
            </p:nvGraphicFramePr>
            <p:xfrm>
              <a:off x="1615044" y="147926"/>
              <a:ext cx="10474038" cy="6528883"/>
            </p:xfrm>
            <a:graphic>
              <a:graphicData uri="http://schemas.openxmlformats.org/drawingml/2006/table">
                <a:tbl>
                  <a:tblPr firstRow="1" bandRow="1">
                    <a:tableStyleId>{5C22544A-7EE6-4342-B048-85BDC9FD1C3A}</a:tableStyleId>
                  </a:tblPr>
                  <a:tblGrid>
                    <a:gridCol w="1436914">
                      <a:extLst>
                        <a:ext uri="{9D8B030D-6E8A-4147-A177-3AD203B41FA5}">
                          <a16:colId xmlns:a16="http://schemas.microsoft.com/office/drawing/2014/main" val="1898421643"/>
                        </a:ext>
                      </a:extLst>
                    </a:gridCol>
                    <a:gridCol w="2143496">
                      <a:extLst>
                        <a:ext uri="{9D8B030D-6E8A-4147-A177-3AD203B41FA5}">
                          <a16:colId xmlns:a16="http://schemas.microsoft.com/office/drawing/2014/main" val="584443083"/>
                        </a:ext>
                      </a:extLst>
                    </a:gridCol>
                    <a:gridCol w="6893628">
                      <a:extLst>
                        <a:ext uri="{9D8B030D-6E8A-4147-A177-3AD203B41FA5}">
                          <a16:colId xmlns:a16="http://schemas.microsoft.com/office/drawing/2014/main" val="344840723"/>
                        </a:ext>
                      </a:extLst>
                    </a:gridCol>
                  </a:tblGrid>
                  <a:tr h="401738">
                    <a:tc>
                      <a:txBody>
                        <a:bodyPr/>
                        <a:lstStyle/>
                        <a:p>
                          <a:r>
                            <a:rPr lang="en-US" dirty="0"/>
                            <a:t>Model parameter</a:t>
                          </a:r>
                        </a:p>
                      </a:txBody>
                      <a:tcPr/>
                    </a:tc>
                    <a:tc>
                      <a:txBody>
                        <a:bodyPr/>
                        <a:lstStyle/>
                        <a:p>
                          <a:r>
                            <a:rPr lang="en-US" dirty="0"/>
                            <a:t>Parameter Coefficient Estimate</a:t>
                          </a:r>
                        </a:p>
                      </a:txBody>
                      <a:tcPr/>
                    </a:tc>
                    <a:tc>
                      <a:txBody>
                        <a:bodyPr/>
                        <a:lstStyle/>
                        <a:p>
                          <a:r>
                            <a:rPr lang="en-US" dirty="0"/>
                            <a:t>Interpretation</a:t>
                          </a:r>
                        </a:p>
                      </a:txBody>
                      <a:tcPr/>
                    </a:tc>
                    <a:extLst>
                      <a:ext uri="{0D108BD9-81ED-4DB2-BD59-A6C34878D82A}">
                        <a16:rowId xmlns:a16="http://schemas.microsoft.com/office/drawing/2014/main" val="943302110"/>
                      </a:ext>
                    </a:extLst>
                  </a:tr>
                  <a:tr h="370840">
                    <a:tc>
                      <a:txBody>
                        <a:bodyPr/>
                        <a:lstStyle/>
                        <a:p>
                          <a:r>
                            <a:rPr lang="en-US" sz="1200" dirty="0"/>
                            <a:t>Engine HP</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2.870∗</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−3</m:t>
                                    </m:r>
                                  </m:sup>
                                </m:sSup>
                              </m:oMath>
                            </m:oMathPara>
                          </a14:m>
                          <a:endParaRPr lang="en-US" sz="1200" dirty="0"/>
                        </a:p>
                      </a:txBody>
                      <a:tcPr/>
                    </a:tc>
                    <a:tc>
                      <a:txBody>
                        <a:bodyPr/>
                        <a:lstStyle/>
                        <a:p>
                          <a:r>
                            <a:rPr lang="en-US" sz="1100" dirty="0"/>
                            <a:t>We expect a one unit increase in engine horsepower to be to be associated with an </a:t>
                          </a:r>
                          <a14:m>
                            <m:oMath xmlns:m="http://schemas.openxmlformats.org/officeDocument/2006/math">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2.870∗</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−3</m:t>
                                      </m:r>
                                    </m:sup>
                                  </m:sSup>
                                </m:sup>
                              </m:sSup>
                            </m:oMath>
                          </a14:m>
                          <a:r>
                            <a:rPr lang="en-US" sz="1100" dirty="0"/>
                            <a:t> 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1416496390"/>
                      </a:ext>
                    </a:extLst>
                  </a:tr>
                  <a:tr h="370840">
                    <a:tc>
                      <a:txBody>
                        <a:bodyPr/>
                        <a:lstStyle/>
                        <a:p>
                          <a:r>
                            <a:rPr lang="en-US" sz="1200" dirty="0"/>
                            <a:t>Engine_Cylinders4</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1.258∗</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m:t>
                                    </m:r>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4 cylinders</a:t>
                          </a:r>
                          <a:r>
                            <a:rPr lang="en-US" sz="1100" dirty="0"/>
                            <a:t> to</a:t>
                          </a:r>
                          <a:r>
                            <a:rPr lang="en-US" sz="1100" baseline="0" dirty="0"/>
                            <a:t> be associated with an </a:t>
                          </a:r>
                          <a:r>
                            <a:rPr lang="en-US" sz="1100" dirty="0"/>
                            <a:t> </a:t>
                          </a:r>
                          <a14:m>
                            <m:oMath xmlns:m="http://schemas.openxmlformats.org/officeDocument/2006/math">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1.258∗</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sup>
                              </m:sSup>
                            </m:oMath>
                          </a14:m>
                          <a:r>
                            <a:rPr lang="en-US" sz="1100" dirty="0"/>
                            <a:t> 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2873428038"/>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Engine_Cylinders5</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9.503∗</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m:t>
                                    </m:r>
                                    <m:r>
                                      <a:rPr lang="en-US" sz="1200" b="0" i="1" smtClean="0">
                                        <a:latin typeface="Cambria Math" panose="02040503050406030204" pitchFamily="18" charset="0"/>
                                      </a:rPr>
                                      <m:t>2</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5 cylinders </a:t>
                          </a:r>
                          <a:r>
                            <a:rPr lang="en-US" sz="1100" dirty="0"/>
                            <a:t>to</a:t>
                          </a:r>
                          <a:r>
                            <a:rPr lang="en-US" sz="1100" baseline="0" dirty="0"/>
                            <a:t> be associated with an </a:t>
                          </a:r>
                          <a14:m>
                            <m:oMath xmlns:m="http://schemas.openxmlformats.org/officeDocument/2006/math">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9.503∗</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−2</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4056072259"/>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Engine_Cylinders6</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1.638∗</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m:t>
                                    </m:r>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6 cylinders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1.638∗</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2414196122"/>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Engine_Cylinders8</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2.089∗</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8 cylinders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2.089∗</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3394163653"/>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Engine_Cylinders10</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3.356∗</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10 cylinders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3.356∗</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3224944395"/>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Engine_Cylinders12</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5.764∗</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12 cylinders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5.764∗</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3734461648"/>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Transmission Automatic</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−1.22∗</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−1</m:t>
                                    </m:r>
                                  </m:sup>
                                </m:sSup>
                              </m:oMath>
                            </m:oMathPara>
                          </a14:m>
                          <a:endParaRPr lang="en-US" sz="1200" dirty="0"/>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an automatic transmission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−1</m:t>
                                  </m:r>
                                  <m:r>
                                    <a:rPr lang="en-US" sz="1100" b="0" i="1" smtClean="0">
                                      <a:latin typeface="Cambria Math" panose="02040503050406030204" pitchFamily="18" charset="0"/>
                                    </a:rPr>
                                    <m:t>.</m:t>
                                  </m:r>
                                  <m:r>
                                    <a:rPr lang="en-US" sz="1100" b="0" i="1" smtClean="0">
                                      <a:latin typeface="Cambria Math" panose="02040503050406030204" pitchFamily="18" charset="0"/>
                                    </a:rPr>
                                    <m:t>22</m:t>
                                  </m:r>
                                  <m:r>
                                    <a:rPr lang="en-US" sz="1100" b="0" i="1" smtClean="0">
                                      <a:latin typeface="Cambria Math" panose="02040503050406030204" pitchFamily="18" charset="0"/>
                                    </a:rPr>
                                    <m:t>∗</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533088528"/>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Transmission Manual</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−1.985∗</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an manual transmission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m:t>
                                  </m:r>
                                  <m:r>
                                    <a:rPr lang="en-US" sz="1100" b="0" i="1" smtClean="0">
                                      <a:latin typeface="Cambria Math" panose="02040503050406030204" pitchFamily="18" charset="0"/>
                                    </a:rPr>
                                    <m:t>1</m:t>
                                  </m:r>
                                  <m:r>
                                    <a:rPr lang="en-US" sz="1100" b="0" i="1" smtClean="0">
                                      <a:latin typeface="Cambria Math" panose="02040503050406030204" pitchFamily="18" charset="0"/>
                                    </a:rPr>
                                    <m:t>.</m:t>
                                  </m:r>
                                  <m:r>
                                    <a:rPr lang="en-US" sz="1100" b="0" i="1" smtClean="0">
                                      <a:latin typeface="Cambria Math" panose="02040503050406030204" pitchFamily="18" charset="0"/>
                                    </a:rPr>
                                    <m:t>985</m:t>
                                  </m:r>
                                  <m:r>
                                    <a:rPr lang="en-US" sz="1100" b="0" i="1" smtClean="0">
                                      <a:latin typeface="Cambria Math" panose="02040503050406030204" pitchFamily="18" charset="0"/>
                                    </a:rPr>
                                    <m:t>∗</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3251585416"/>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Vehicle_Style cargo_van</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−6.305∗</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m:t>
                                    </m:r>
                                    <m:r>
                                      <a:rPr lang="en-US" sz="1200" b="0" i="1" smtClean="0">
                                        <a:latin typeface="Cambria Math" panose="02040503050406030204" pitchFamily="18" charset="0"/>
                                      </a:rPr>
                                      <m:t>2</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a cargo van style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m:t>
                                  </m:r>
                                  <m:r>
                                    <a:rPr lang="en-US" sz="1100" b="0" i="1" smtClean="0">
                                      <a:latin typeface="Cambria Math" panose="02040503050406030204" pitchFamily="18" charset="0"/>
                                    </a:rPr>
                                    <m:t>6</m:t>
                                  </m:r>
                                  <m:r>
                                    <a:rPr lang="en-US" sz="1100" b="0" i="1" smtClean="0">
                                      <a:latin typeface="Cambria Math" panose="02040503050406030204" pitchFamily="18" charset="0"/>
                                    </a:rPr>
                                    <m:t>.</m:t>
                                  </m:r>
                                  <m:r>
                                    <a:rPr lang="en-US" sz="1100" b="0" i="1" smtClean="0">
                                      <a:latin typeface="Cambria Math" panose="02040503050406030204" pitchFamily="18" charset="0"/>
                                    </a:rPr>
                                    <m:t>305</m:t>
                                  </m:r>
                                  <m:r>
                                    <a:rPr lang="en-US" sz="1100" b="0" i="1" smtClean="0">
                                      <a:latin typeface="Cambria Math" panose="02040503050406030204" pitchFamily="18" charset="0"/>
                                    </a:rPr>
                                    <m:t>∗</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m:t>
                                      </m:r>
                                      <m:r>
                                        <a:rPr lang="en-US" sz="1100" b="0" i="1" smtClean="0">
                                          <a:latin typeface="Cambria Math" panose="02040503050406030204" pitchFamily="18" charset="0"/>
                                        </a:rPr>
                                        <m:t>2</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669835678"/>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Vehicle_Style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Passenger_van</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6.379∗</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−2</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a passenger van style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6.3</m:t>
                                  </m:r>
                                  <m:r>
                                    <a:rPr lang="en-US" sz="1100" b="0" i="1" smtClean="0">
                                      <a:latin typeface="Cambria Math" panose="02040503050406030204" pitchFamily="18" charset="0"/>
                                    </a:rPr>
                                    <m:t>79</m:t>
                                  </m:r>
                                  <m:r>
                                    <a:rPr lang="en-US" sz="1100" b="0" i="1" smtClean="0">
                                      <a:latin typeface="Cambria Math" panose="02040503050406030204" pitchFamily="18" charset="0"/>
                                    </a:rPr>
                                    <m:t>∗</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−2</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17607933"/>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Vehicle_Style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SUV</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2.161∗</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−2</m:t>
                                    </m:r>
                                  </m:sup>
                                </m:sSup>
                              </m:oMath>
                            </m:oMathPara>
                          </a14:m>
                          <a:endParaRPr lang="en-US" sz="1200" dirty="0"/>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a SUV style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2.161</m:t>
                                  </m:r>
                                  <m:r>
                                    <a:rPr lang="en-US" sz="1100" b="0" i="1" smtClean="0">
                                      <a:latin typeface="Cambria Math" panose="02040503050406030204" pitchFamily="18" charset="0"/>
                                    </a:rPr>
                                    <m:t>∗</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−2</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3412552751"/>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Vehicle_Style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Truck</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-1.139∗</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m:t>
                                    </m:r>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a Truck style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−1</m:t>
                                  </m:r>
                                  <m:r>
                                    <a:rPr lang="en-US" sz="1100" b="0" i="1" smtClean="0">
                                      <a:latin typeface="Cambria Math" panose="02040503050406030204" pitchFamily="18" charset="0"/>
                                    </a:rPr>
                                    <m:t>.1</m:t>
                                  </m:r>
                                  <m:r>
                                    <a:rPr lang="en-US" sz="1100" b="0" i="1" smtClean="0">
                                      <a:latin typeface="Cambria Math" panose="02040503050406030204" pitchFamily="18" charset="0"/>
                                    </a:rPr>
                                    <m:t>39</m:t>
                                  </m:r>
                                  <m:r>
                                    <a:rPr lang="en-US" sz="1100" b="0" i="1" smtClean="0">
                                      <a:latin typeface="Cambria Math" panose="02040503050406030204" pitchFamily="18" charset="0"/>
                                    </a:rPr>
                                    <m:t>∗</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m:t>
                                      </m:r>
                                      <m:r>
                                        <a:rPr lang="en-US" sz="1100" b="0" i="1" smtClean="0">
                                          <a:latin typeface="Cambria Math" panose="02040503050406030204" pitchFamily="18" charset="0"/>
                                        </a:rPr>
                                        <m:t>1</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4211178776"/>
                      </a:ext>
                    </a:extLst>
                  </a:tr>
                </a:tbl>
              </a:graphicData>
            </a:graphic>
          </p:graphicFrame>
        </mc:Choice>
        <mc:Fallback>
          <p:graphicFrame>
            <p:nvGraphicFramePr>
              <p:cNvPr id="2" name="Table 2">
                <a:extLst>
                  <a:ext uri="{FF2B5EF4-FFF2-40B4-BE49-F238E27FC236}">
                    <a16:creationId xmlns:a16="http://schemas.microsoft.com/office/drawing/2014/main" id="{22813F12-6FF5-4D51-B0F0-8F883311B396}"/>
                  </a:ext>
                </a:extLst>
              </p:cNvPr>
              <p:cNvGraphicFramePr>
                <a:graphicFrameLocks noGrp="1"/>
              </p:cNvGraphicFramePr>
              <p:nvPr>
                <p:extLst>
                  <p:ext uri="{D42A27DB-BD31-4B8C-83A1-F6EECF244321}">
                    <p14:modId xmlns:p14="http://schemas.microsoft.com/office/powerpoint/2010/main" val="36646355"/>
                  </p:ext>
                </p:extLst>
              </p:nvPr>
            </p:nvGraphicFramePr>
            <p:xfrm>
              <a:off x="1615044" y="147926"/>
              <a:ext cx="10474038" cy="6528883"/>
            </p:xfrm>
            <a:graphic>
              <a:graphicData uri="http://schemas.openxmlformats.org/drawingml/2006/table">
                <a:tbl>
                  <a:tblPr firstRow="1" bandRow="1">
                    <a:tableStyleId>{5C22544A-7EE6-4342-B048-85BDC9FD1C3A}</a:tableStyleId>
                  </a:tblPr>
                  <a:tblGrid>
                    <a:gridCol w="1436914">
                      <a:extLst>
                        <a:ext uri="{9D8B030D-6E8A-4147-A177-3AD203B41FA5}">
                          <a16:colId xmlns:a16="http://schemas.microsoft.com/office/drawing/2014/main" val="1898421643"/>
                        </a:ext>
                      </a:extLst>
                    </a:gridCol>
                    <a:gridCol w="2143496">
                      <a:extLst>
                        <a:ext uri="{9D8B030D-6E8A-4147-A177-3AD203B41FA5}">
                          <a16:colId xmlns:a16="http://schemas.microsoft.com/office/drawing/2014/main" val="584443083"/>
                        </a:ext>
                      </a:extLst>
                    </a:gridCol>
                    <a:gridCol w="6893628">
                      <a:extLst>
                        <a:ext uri="{9D8B030D-6E8A-4147-A177-3AD203B41FA5}">
                          <a16:colId xmlns:a16="http://schemas.microsoft.com/office/drawing/2014/main" val="344840723"/>
                        </a:ext>
                      </a:extLst>
                    </a:gridCol>
                  </a:tblGrid>
                  <a:tr h="640080">
                    <a:tc>
                      <a:txBody>
                        <a:bodyPr/>
                        <a:lstStyle/>
                        <a:p>
                          <a:r>
                            <a:rPr lang="en-US" dirty="0"/>
                            <a:t>Model parameter</a:t>
                          </a:r>
                        </a:p>
                      </a:txBody>
                      <a:tcPr/>
                    </a:tc>
                    <a:tc>
                      <a:txBody>
                        <a:bodyPr/>
                        <a:lstStyle/>
                        <a:p>
                          <a:r>
                            <a:rPr lang="en-US" dirty="0"/>
                            <a:t>Parameter Coefficient Estimate</a:t>
                          </a:r>
                        </a:p>
                      </a:txBody>
                      <a:tcPr/>
                    </a:tc>
                    <a:tc>
                      <a:txBody>
                        <a:bodyPr/>
                        <a:lstStyle/>
                        <a:p>
                          <a:r>
                            <a:rPr lang="en-US" dirty="0"/>
                            <a:t>Interpretation</a:t>
                          </a:r>
                        </a:p>
                      </a:txBody>
                      <a:tcPr/>
                    </a:tc>
                    <a:extLst>
                      <a:ext uri="{0D108BD9-81ED-4DB2-BD59-A6C34878D82A}">
                        <a16:rowId xmlns:a16="http://schemas.microsoft.com/office/drawing/2014/main" val="943302110"/>
                      </a:ext>
                    </a:extLst>
                  </a:tr>
                  <a:tr h="449644">
                    <a:tc>
                      <a:txBody>
                        <a:bodyPr/>
                        <a:lstStyle/>
                        <a:p>
                          <a:r>
                            <a:rPr lang="en-US" sz="1200" dirty="0"/>
                            <a:t>Engine HP</a:t>
                          </a:r>
                        </a:p>
                      </a:txBody>
                      <a:tcPr/>
                    </a:tc>
                    <a:tc>
                      <a:txBody>
                        <a:bodyPr/>
                        <a:lstStyle/>
                        <a:p>
                          <a:endParaRPr lang="en-US"/>
                        </a:p>
                      </a:txBody>
                      <a:tcPr>
                        <a:blipFill>
                          <a:blip r:embed="rId2"/>
                          <a:stretch>
                            <a:fillRect l="-67330" t="-148649" r="-322727" b="-1216216"/>
                          </a:stretch>
                        </a:blipFill>
                      </a:tcPr>
                    </a:tc>
                    <a:tc>
                      <a:txBody>
                        <a:bodyPr/>
                        <a:lstStyle/>
                        <a:p>
                          <a:endParaRPr lang="en-US"/>
                        </a:p>
                      </a:txBody>
                      <a:tcPr>
                        <a:blipFill>
                          <a:blip r:embed="rId2"/>
                          <a:stretch>
                            <a:fillRect l="-52032" t="-148649" r="-353" b="-1216216"/>
                          </a:stretch>
                        </a:blipFill>
                      </a:tcPr>
                    </a:tc>
                    <a:extLst>
                      <a:ext uri="{0D108BD9-81ED-4DB2-BD59-A6C34878D82A}">
                        <a16:rowId xmlns:a16="http://schemas.microsoft.com/office/drawing/2014/main" val="1416496390"/>
                      </a:ext>
                    </a:extLst>
                  </a:tr>
                  <a:tr h="449263">
                    <a:tc>
                      <a:txBody>
                        <a:bodyPr/>
                        <a:lstStyle/>
                        <a:p>
                          <a:r>
                            <a:rPr lang="en-US" sz="1200" dirty="0"/>
                            <a:t>Engine_Cylinders4</a:t>
                          </a:r>
                        </a:p>
                      </a:txBody>
                      <a:tcPr/>
                    </a:tc>
                    <a:tc>
                      <a:txBody>
                        <a:bodyPr/>
                        <a:lstStyle/>
                        <a:p>
                          <a:endParaRPr lang="en-US"/>
                        </a:p>
                      </a:txBody>
                      <a:tcPr>
                        <a:blipFill>
                          <a:blip r:embed="rId2"/>
                          <a:stretch>
                            <a:fillRect l="-67330" t="-248649" r="-322727" b="-1116216"/>
                          </a:stretch>
                        </a:blipFill>
                      </a:tcPr>
                    </a:tc>
                    <a:tc>
                      <a:txBody>
                        <a:bodyPr/>
                        <a:lstStyle/>
                        <a:p>
                          <a:endParaRPr lang="en-US"/>
                        </a:p>
                      </a:txBody>
                      <a:tcPr>
                        <a:blipFill>
                          <a:blip r:embed="rId2"/>
                          <a:stretch>
                            <a:fillRect l="-52032" t="-248649" r="-353" b="-1116216"/>
                          </a:stretch>
                        </a:blipFill>
                      </a:tcPr>
                    </a:tc>
                    <a:extLst>
                      <a:ext uri="{0D108BD9-81ED-4DB2-BD59-A6C34878D82A}">
                        <a16:rowId xmlns:a16="http://schemas.microsoft.com/office/drawing/2014/main" val="2873428038"/>
                      </a:ext>
                    </a:extLst>
                  </a:tr>
                  <a:tr h="44964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Engine_Cylinders5</a:t>
                          </a:r>
                        </a:p>
                      </a:txBody>
                      <a:tcPr/>
                    </a:tc>
                    <a:tc>
                      <a:txBody>
                        <a:bodyPr/>
                        <a:lstStyle/>
                        <a:p>
                          <a:endParaRPr lang="en-US"/>
                        </a:p>
                      </a:txBody>
                      <a:tcPr>
                        <a:blipFill>
                          <a:blip r:embed="rId2"/>
                          <a:stretch>
                            <a:fillRect l="-67330" t="-348649" r="-322727" b="-1016216"/>
                          </a:stretch>
                        </a:blipFill>
                      </a:tcPr>
                    </a:tc>
                    <a:tc>
                      <a:txBody>
                        <a:bodyPr/>
                        <a:lstStyle/>
                        <a:p>
                          <a:endParaRPr lang="en-US"/>
                        </a:p>
                      </a:txBody>
                      <a:tcPr>
                        <a:blipFill>
                          <a:blip r:embed="rId2"/>
                          <a:stretch>
                            <a:fillRect l="-52032" t="-348649" r="-353" b="-1016216"/>
                          </a:stretch>
                        </a:blipFill>
                      </a:tcPr>
                    </a:tc>
                    <a:extLst>
                      <a:ext uri="{0D108BD9-81ED-4DB2-BD59-A6C34878D82A}">
                        <a16:rowId xmlns:a16="http://schemas.microsoft.com/office/drawing/2014/main" val="4056072259"/>
                      </a:ext>
                    </a:extLst>
                  </a:tr>
                  <a:tr h="4492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Engine_Cylinders6</a:t>
                          </a:r>
                        </a:p>
                      </a:txBody>
                      <a:tcPr/>
                    </a:tc>
                    <a:tc>
                      <a:txBody>
                        <a:bodyPr/>
                        <a:lstStyle/>
                        <a:p>
                          <a:endParaRPr lang="en-US"/>
                        </a:p>
                      </a:txBody>
                      <a:tcPr>
                        <a:blipFill>
                          <a:blip r:embed="rId2"/>
                          <a:stretch>
                            <a:fillRect l="-67330" t="-454795" r="-322727" b="-930137"/>
                          </a:stretch>
                        </a:blipFill>
                      </a:tcPr>
                    </a:tc>
                    <a:tc>
                      <a:txBody>
                        <a:bodyPr/>
                        <a:lstStyle/>
                        <a:p>
                          <a:endParaRPr lang="en-US"/>
                        </a:p>
                      </a:txBody>
                      <a:tcPr>
                        <a:blipFill>
                          <a:blip r:embed="rId2"/>
                          <a:stretch>
                            <a:fillRect l="-52032" t="-454795" r="-353" b="-930137"/>
                          </a:stretch>
                        </a:blipFill>
                      </a:tcPr>
                    </a:tc>
                    <a:extLst>
                      <a:ext uri="{0D108BD9-81ED-4DB2-BD59-A6C34878D82A}">
                        <a16:rowId xmlns:a16="http://schemas.microsoft.com/office/drawing/2014/main" val="2414196122"/>
                      </a:ext>
                    </a:extLst>
                  </a:tr>
                  <a:tr h="4492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Engine_Cylinders8</a:t>
                          </a:r>
                        </a:p>
                      </a:txBody>
                      <a:tcPr/>
                    </a:tc>
                    <a:tc>
                      <a:txBody>
                        <a:bodyPr/>
                        <a:lstStyle/>
                        <a:p>
                          <a:endParaRPr lang="en-US"/>
                        </a:p>
                      </a:txBody>
                      <a:tcPr>
                        <a:blipFill>
                          <a:blip r:embed="rId2"/>
                          <a:stretch>
                            <a:fillRect l="-67330" t="-547297" r="-322727" b="-817568"/>
                          </a:stretch>
                        </a:blipFill>
                      </a:tcPr>
                    </a:tc>
                    <a:tc>
                      <a:txBody>
                        <a:bodyPr/>
                        <a:lstStyle/>
                        <a:p>
                          <a:endParaRPr lang="en-US"/>
                        </a:p>
                      </a:txBody>
                      <a:tcPr>
                        <a:blipFill>
                          <a:blip r:embed="rId2"/>
                          <a:stretch>
                            <a:fillRect l="-52032" t="-547297" r="-353" b="-817568"/>
                          </a:stretch>
                        </a:blipFill>
                      </a:tcPr>
                    </a:tc>
                    <a:extLst>
                      <a:ext uri="{0D108BD9-81ED-4DB2-BD59-A6C34878D82A}">
                        <a16:rowId xmlns:a16="http://schemas.microsoft.com/office/drawing/2014/main" val="3394163653"/>
                      </a:ext>
                    </a:extLst>
                  </a:tr>
                  <a:tr h="4492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Engine_Cylinders10</a:t>
                          </a:r>
                        </a:p>
                      </a:txBody>
                      <a:tcPr/>
                    </a:tc>
                    <a:tc>
                      <a:txBody>
                        <a:bodyPr/>
                        <a:lstStyle/>
                        <a:p>
                          <a:endParaRPr lang="en-US"/>
                        </a:p>
                      </a:txBody>
                      <a:tcPr>
                        <a:blipFill>
                          <a:blip r:embed="rId2"/>
                          <a:stretch>
                            <a:fillRect l="-67330" t="-647297" r="-322727" b="-717568"/>
                          </a:stretch>
                        </a:blipFill>
                      </a:tcPr>
                    </a:tc>
                    <a:tc>
                      <a:txBody>
                        <a:bodyPr/>
                        <a:lstStyle/>
                        <a:p>
                          <a:endParaRPr lang="en-US"/>
                        </a:p>
                      </a:txBody>
                      <a:tcPr>
                        <a:blipFill>
                          <a:blip r:embed="rId2"/>
                          <a:stretch>
                            <a:fillRect l="-52032" t="-647297" r="-353" b="-717568"/>
                          </a:stretch>
                        </a:blipFill>
                      </a:tcPr>
                    </a:tc>
                    <a:extLst>
                      <a:ext uri="{0D108BD9-81ED-4DB2-BD59-A6C34878D82A}">
                        <a16:rowId xmlns:a16="http://schemas.microsoft.com/office/drawing/2014/main" val="3224944395"/>
                      </a:ext>
                    </a:extLst>
                  </a:tr>
                  <a:tr h="4492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Engine_Cylinders12</a:t>
                          </a:r>
                        </a:p>
                      </a:txBody>
                      <a:tcPr/>
                    </a:tc>
                    <a:tc>
                      <a:txBody>
                        <a:bodyPr/>
                        <a:lstStyle/>
                        <a:p>
                          <a:endParaRPr lang="en-US"/>
                        </a:p>
                      </a:txBody>
                      <a:tcPr>
                        <a:blipFill>
                          <a:blip r:embed="rId2"/>
                          <a:stretch>
                            <a:fillRect l="-67330" t="-747297" r="-322727" b="-617568"/>
                          </a:stretch>
                        </a:blipFill>
                      </a:tcPr>
                    </a:tc>
                    <a:tc>
                      <a:txBody>
                        <a:bodyPr/>
                        <a:lstStyle/>
                        <a:p>
                          <a:endParaRPr lang="en-US"/>
                        </a:p>
                      </a:txBody>
                      <a:tcPr>
                        <a:blipFill>
                          <a:blip r:embed="rId2"/>
                          <a:stretch>
                            <a:fillRect l="-52032" t="-747297" r="-353" b="-617568"/>
                          </a:stretch>
                        </a:blipFill>
                      </a:tcPr>
                    </a:tc>
                    <a:extLst>
                      <a:ext uri="{0D108BD9-81ED-4DB2-BD59-A6C34878D82A}">
                        <a16:rowId xmlns:a16="http://schemas.microsoft.com/office/drawing/2014/main" val="3734461648"/>
                      </a:ext>
                    </a:extLst>
                  </a:tr>
                  <a:tr h="45720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Transmission Automatic</a:t>
                          </a:r>
                        </a:p>
                      </a:txBody>
                      <a:tcPr/>
                    </a:tc>
                    <a:tc>
                      <a:txBody>
                        <a:bodyPr/>
                        <a:lstStyle/>
                        <a:p>
                          <a:endParaRPr lang="en-US"/>
                        </a:p>
                      </a:txBody>
                      <a:tcPr>
                        <a:blipFill>
                          <a:blip r:embed="rId2"/>
                          <a:stretch>
                            <a:fillRect l="-67330" t="-836000" r="-322727" b="-509333"/>
                          </a:stretch>
                        </a:blipFill>
                      </a:tcPr>
                    </a:tc>
                    <a:tc>
                      <a:txBody>
                        <a:bodyPr/>
                        <a:lstStyle/>
                        <a:p>
                          <a:endParaRPr lang="en-US"/>
                        </a:p>
                      </a:txBody>
                      <a:tcPr>
                        <a:blipFill>
                          <a:blip r:embed="rId2"/>
                          <a:stretch>
                            <a:fillRect l="-52032" t="-836000" r="-353" b="-509333"/>
                          </a:stretch>
                        </a:blipFill>
                      </a:tcPr>
                    </a:tc>
                    <a:extLst>
                      <a:ext uri="{0D108BD9-81ED-4DB2-BD59-A6C34878D82A}">
                        <a16:rowId xmlns:a16="http://schemas.microsoft.com/office/drawing/2014/main" val="533088528"/>
                      </a:ext>
                    </a:extLst>
                  </a:tr>
                  <a:tr h="45720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Transmission Manual</a:t>
                          </a:r>
                        </a:p>
                      </a:txBody>
                      <a:tcPr/>
                    </a:tc>
                    <a:tc>
                      <a:txBody>
                        <a:bodyPr/>
                        <a:lstStyle/>
                        <a:p>
                          <a:endParaRPr lang="en-US"/>
                        </a:p>
                      </a:txBody>
                      <a:tcPr>
                        <a:blipFill>
                          <a:blip r:embed="rId2"/>
                          <a:stretch>
                            <a:fillRect l="-67330" t="-936000" r="-322727" b="-409333"/>
                          </a:stretch>
                        </a:blipFill>
                      </a:tcPr>
                    </a:tc>
                    <a:tc>
                      <a:txBody>
                        <a:bodyPr/>
                        <a:lstStyle/>
                        <a:p>
                          <a:endParaRPr lang="en-US"/>
                        </a:p>
                      </a:txBody>
                      <a:tcPr>
                        <a:blipFill>
                          <a:blip r:embed="rId2"/>
                          <a:stretch>
                            <a:fillRect l="-52032" t="-936000" r="-353" b="-409333"/>
                          </a:stretch>
                        </a:blipFill>
                      </a:tcPr>
                    </a:tc>
                    <a:extLst>
                      <a:ext uri="{0D108BD9-81ED-4DB2-BD59-A6C34878D82A}">
                        <a16:rowId xmlns:a16="http://schemas.microsoft.com/office/drawing/2014/main" val="3251585416"/>
                      </a:ext>
                    </a:extLst>
                  </a:tr>
                  <a:tr h="45720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Vehicle_Style cargo_van</a:t>
                          </a:r>
                        </a:p>
                      </a:txBody>
                      <a:tcPr/>
                    </a:tc>
                    <a:tc>
                      <a:txBody>
                        <a:bodyPr/>
                        <a:lstStyle/>
                        <a:p>
                          <a:endParaRPr lang="en-US"/>
                        </a:p>
                      </a:txBody>
                      <a:tcPr>
                        <a:blipFill>
                          <a:blip r:embed="rId2"/>
                          <a:stretch>
                            <a:fillRect l="-67330" t="-1036000" r="-322727" b="-309333"/>
                          </a:stretch>
                        </a:blipFill>
                      </a:tcPr>
                    </a:tc>
                    <a:tc>
                      <a:txBody>
                        <a:bodyPr/>
                        <a:lstStyle/>
                        <a:p>
                          <a:endParaRPr lang="en-US"/>
                        </a:p>
                      </a:txBody>
                      <a:tcPr>
                        <a:blipFill>
                          <a:blip r:embed="rId2"/>
                          <a:stretch>
                            <a:fillRect l="-52032" t="-1036000" r="-353" b="-309333"/>
                          </a:stretch>
                        </a:blipFill>
                      </a:tcPr>
                    </a:tc>
                    <a:extLst>
                      <a:ext uri="{0D108BD9-81ED-4DB2-BD59-A6C34878D82A}">
                        <a16:rowId xmlns:a16="http://schemas.microsoft.com/office/drawing/2014/main" val="669835678"/>
                      </a:ext>
                    </a:extLst>
                  </a:tr>
                  <a:tr h="45720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Vehicle_Style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Passenger_van</a:t>
                          </a:r>
                        </a:p>
                      </a:txBody>
                      <a:tcPr/>
                    </a:tc>
                    <a:tc>
                      <a:txBody>
                        <a:bodyPr/>
                        <a:lstStyle/>
                        <a:p>
                          <a:endParaRPr lang="en-US"/>
                        </a:p>
                      </a:txBody>
                      <a:tcPr>
                        <a:blipFill>
                          <a:blip r:embed="rId2"/>
                          <a:stretch>
                            <a:fillRect l="-67330" t="-1136000" r="-322727" b="-209333"/>
                          </a:stretch>
                        </a:blipFill>
                      </a:tcPr>
                    </a:tc>
                    <a:tc>
                      <a:txBody>
                        <a:bodyPr/>
                        <a:lstStyle/>
                        <a:p>
                          <a:endParaRPr lang="en-US"/>
                        </a:p>
                      </a:txBody>
                      <a:tcPr>
                        <a:blipFill>
                          <a:blip r:embed="rId2"/>
                          <a:stretch>
                            <a:fillRect l="-52032" t="-1136000" r="-353" b="-209333"/>
                          </a:stretch>
                        </a:blipFill>
                      </a:tcPr>
                    </a:tc>
                    <a:extLst>
                      <a:ext uri="{0D108BD9-81ED-4DB2-BD59-A6C34878D82A}">
                        <a16:rowId xmlns:a16="http://schemas.microsoft.com/office/drawing/2014/main" val="17607933"/>
                      </a:ext>
                    </a:extLst>
                  </a:tr>
                  <a:tr h="45720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Vehicle_Style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SUV</a:t>
                          </a:r>
                        </a:p>
                      </a:txBody>
                      <a:tcPr/>
                    </a:tc>
                    <a:tc>
                      <a:txBody>
                        <a:bodyPr/>
                        <a:lstStyle/>
                        <a:p>
                          <a:endParaRPr lang="en-US"/>
                        </a:p>
                      </a:txBody>
                      <a:tcPr>
                        <a:blipFill>
                          <a:blip r:embed="rId2"/>
                          <a:stretch>
                            <a:fillRect l="-67330" t="-1236000" r="-322727" b="-109333"/>
                          </a:stretch>
                        </a:blipFill>
                      </a:tcPr>
                    </a:tc>
                    <a:tc>
                      <a:txBody>
                        <a:bodyPr/>
                        <a:lstStyle/>
                        <a:p>
                          <a:endParaRPr lang="en-US"/>
                        </a:p>
                      </a:txBody>
                      <a:tcPr>
                        <a:blipFill>
                          <a:blip r:embed="rId2"/>
                          <a:stretch>
                            <a:fillRect l="-52032" t="-1236000" r="-353" b="-109333"/>
                          </a:stretch>
                        </a:blipFill>
                      </a:tcPr>
                    </a:tc>
                    <a:extLst>
                      <a:ext uri="{0D108BD9-81ED-4DB2-BD59-A6C34878D82A}">
                        <a16:rowId xmlns:a16="http://schemas.microsoft.com/office/drawing/2014/main" val="3412552751"/>
                      </a:ext>
                    </a:extLst>
                  </a:tr>
                  <a:tr h="45720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Vehicle_Style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Truck</a:t>
                          </a:r>
                        </a:p>
                      </a:txBody>
                      <a:tcPr/>
                    </a:tc>
                    <a:tc>
                      <a:txBody>
                        <a:bodyPr/>
                        <a:lstStyle/>
                        <a:p>
                          <a:endParaRPr lang="en-US"/>
                        </a:p>
                      </a:txBody>
                      <a:tcPr>
                        <a:blipFill>
                          <a:blip r:embed="rId2"/>
                          <a:stretch>
                            <a:fillRect l="-67330" t="-1336000" r="-322727" b="-9333"/>
                          </a:stretch>
                        </a:blipFill>
                      </a:tcPr>
                    </a:tc>
                    <a:tc>
                      <a:txBody>
                        <a:bodyPr/>
                        <a:lstStyle/>
                        <a:p>
                          <a:endParaRPr lang="en-US"/>
                        </a:p>
                      </a:txBody>
                      <a:tcPr>
                        <a:blipFill>
                          <a:blip r:embed="rId2"/>
                          <a:stretch>
                            <a:fillRect l="-52032" t="-1336000" r="-353" b="-9333"/>
                          </a:stretch>
                        </a:blipFill>
                      </a:tcPr>
                    </a:tc>
                    <a:extLst>
                      <a:ext uri="{0D108BD9-81ED-4DB2-BD59-A6C34878D82A}">
                        <a16:rowId xmlns:a16="http://schemas.microsoft.com/office/drawing/2014/main" val="4211178776"/>
                      </a:ext>
                    </a:extLst>
                  </a:tr>
                </a:tbl>
              </a:graphicData>
            </a:graphic>
          </p:graphicFrame>
        </mc:Fallback>
      </mc:AlternateContent>
    </p:spTree>
    <p:extLst>
      <p:ext uri="{BB962C8B-B14F-4D97-AF65-F5344CB8AC3E}">
        <p14:creationId xmlns:p14="http://schemas.microsoft.com/office/powerpoint/2010/main" val="13464593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EEED309-0DB6-432F-9D72-047CA850CA2D}"/>
              </a:ext>
            </a:extLst>
          </p:cNvPr>
          <p:cNvSpPr>
            <a:spLocks noGrp="1"/>
          </p:cNvSpPr>
          <p:nvPr>
            <p:ph type="title"/>
          </p:nvPr>
        </p:nvSpPr>
        <p:spPr>
          <a:xfrm>
            <a:off x="3313215" y="290946"/>
            <a:ext cx="4833257" cy="560119"/>
          </a:xfrm>
        </p:spPr>
        <p:txBody>
          <a:bodyPr>
            <a:noAutofit/>
          </a:bodyPr>
          <a:lstStyle/>
          <a:p>
            <a:pPr algn="ctr"/>
            <a:r>
              <a:rPr lang="en-US" sz="4000" b="1" dirty="0"/>
              <a:t>Table 10 continued</a:t>
            </a:r>
          </a:p>
        </p:txBody>
      </p:sp>
      <mc:AlternateContent xmlns:mc="http://schemas.openxmlformats.org/markup-compatibility/2006">
        <mc:Choice xmlns:a14="http://schemas.microsoft.com/office/drawing/2010/main" Requires="a14">
          <p:graphicFrame>
            <p:nvGraphicFramePr>
              <p:cNvPr id="2" name="Table 2">
                <a:extLst>
                  <a:ext uri="{FF2B5EF4-FFF2-40B4-BE49-F238E27FC236}">
                    <a16:creationId xmlns:a16="http://schemas.microsoft.com/office/drawing/2014/main" id="{22813F12-6FF5-4D51-B0F0-8F883311B396}"/>
                  </a:ext>
                </a:extLst>
              </p:cNvPr>
              <p:cNvGraphicFramePr>
                <a:graphicFrameLocks noGrp="1"/>
              </p:cNvGraphicFramePr>
              <p:nvPr>
                <p:extLst>
                  <p:ext uri="{D42A27DB-BD31-4B8C-83A1-F6EECF244321}">
                    <p14:modId xmlns:p14="http://schemas.microsoft.com/office/powerpoint/2010/main" val="2685457616"/>
                  </p:ext>
                </p:extLst>
              </p:nvPr>
            </p:nvGraphicFramePr>
            <p:xfrm>
              <a:off x="1104404" y="1222643"/>
              <a:ext cx="10474038" cy="3808732"/>
            </p:xfrm>
            <a:graphic>
              <a:graphicData uri="http://schemas.openxmlformats.org/drawingml/2006/table">
                <a:tbl>
                  <a:tblPr firstRow="1" bandRow="1">
                    <a:tableStyleId>{5C22544A-7EE6-4342-B048-85BDC9FD1C3A}</a:tableStyleId>
                  </a:tblPr>
                  <a:tblGrid>
                    <a:gridCol w="1436914">
                      <a:extLst>
                        <a:ext uri="{9D8B030D-6E8A-4147-A177-3AD203B41FA5}">
                          <a16:colId xmlns:a16="http://schemas.microsoft.com/office/drawing/2014/main" val="1898421643"/>
                        </a:ext>
                      </a:extLst>
                    </a:gridCol>
                    <a:gridCol w="2143496">
                      <a:extLst>
                        <a:ext uri="{9D8B030D-6E8A-4147-A177-3AD203B41FA5}">
                          <a16:colId xmlns:a16="http://schemas.microsoft.com/office/drawing/2014/main" val="584443083"/>
                        </a:ext>
                      </a:extLst>
                    </a:gridCol>
                    <a:gridCol w="6893628">
                      <a:extLst>
                        <a:ext uri="{9D8B030D-6E8A-4147-A177-3AD203B41FA5}">
                          <a16:colId xmlns:a16="http://schemas.microsoft.com/office/drawing/2014/main" val="344840723"/>
                        </a:ext>
                      </a:extLst>
                    </a:gridCol>
                  </a:tblGrid>
                  <a:tr h="401738">
                    <a:tc>
                      <a:txBody>
                        <a:bodyPr/>
                        <a:lstStyle/>
                        <a:p>
                          <a:r>
                            <a:rPr lang="en-US" dirty="0"/>
                            <a:t>Model parameter</a:t>
                          </a:r>
                        </a:p>
                      </a:txBody>
                      <a:tcPr/>
                    </a:tc>
                    <a:tc>
                      <a:txBody>
                        <a:bodyPr/>
                        <a:lstStyle/>
                        <a:p>
                          <a:r>
                            <a:rPr lang="en-US" dirty="0"/>
                            <a:t>Parameter Coefficient Estimate</a:t>
                          </a:r>
                        </a:p>
                      </a:txBody>
                      <a:tcPr/>
                    </a:tc>
                    <a:tc>
                      <a:txBody>
                        <a:bodyPr/>
                        <a:lstStyle/>
                        <a:p>
                          <a:r>
                            <a:rPr lang="en-US" dirty="0"/>
                            <a:t>Interpretation</a:t>
                          </a:r>
                        </a:p>
                      </a:txBody>
                      <a:tcPr/>
                    </a:tc>
                    <a:extLst>
                      <a:ext uri="{0D108BD9-81ED-4DB2-BD59-A6C34878D82A}">
                        <a16:rowId xmlns:a16="http://schemas.microsoft.com/office/drawing/2014/main" val="943302110"/>
                      </a:ext>
                    </a:extLst>
                  </a:tr>
                  <a:tr h="370840">
                    <a:tc>
                      <a:txBody>
                        <a:bodyPr/>
                        <a:lstStyle/>
                        <a:p>
                          <a:r>
                            <a:rPr lang="en-US" sz="1200" dirty="0"/>
                            <a:t>Driven Wheels</a:t>
                          </a:r>
                        </a:p>
                        <a:p>
                          <a:r>
                            <a:rPr lang="en-US" sz="1200" dirty="0"/>
                            <a:t>Four wheel Drive</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5.689∗</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m:t>
                                    </m:r>
                                    <m:r>
                                      <a:rPr lang="en-US" sz="1200" b="0" i="1" smtClean="0">
                                        <a:latin typeface="Cambria Math" panose="02040503050406030204" pitchFamily="18" charset="0"/>
                                      </a:rPr>
                                      <m:t>2</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Four wheel drive </a:t>
                          </a:r>
                          <a:r>
                            <a:rPr lang="en-US" sz="1100" dirty="0"/>
                            <a:t>to</a:t>
                          </a:r>
                          <a:r>
                            <a:rPr lang="en-US" sz="1100" baseline="0" dirty="0"/>
                            <a:t> be associated with an </a:t>
                          </a:r>
                          <a:r>
                            <a:rPr lang="en-US" sz="1100" dirty="0"/>
                            <a:t> </a:t>
                          </a:r>
                          <a14:m>
                            <m:oMath xmlns:m="http://schemas.openxmlformats.org/officeDocument/2006/math">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5.689∗</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−2</m:t>
                                      </m:r>
                                    </m:sup>
                                  </m:sSup>
                                </m:sup>
                              </m:sSup>
                            </m:oMath>
                          </a14:m>
                          <a:r>
                            <a:rPr lang="en-US" sz="1100" dirty="0"/>
                            <a:t> 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2873428038"/>
                      </a:ext>
                    </a:extLst>
                  </a:tr>
                  <a:tr h="370840">
                    <a:tc>
                      <a:txBody>
                        <a:bodyPr/>
                        <a:lstStyle/>
                        <a:p>
                          <a:r>
                            <a:rPr lang="en-US" sz="1200" dirty="0"/>
                            <a:t>Driven Wheels</a:t>
                          </a:r>
                        </a:p>
                        <a:p>
                          <a:r>
                            <a:rPr lang="en-US" sz="1200" dirty="0"/>
                            <a:t>Front wheel Drive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−9.352∗</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m:t>
                                    </m:r>
                                    <m:r>
                                      <a:rPr lang="en-US" sz="1200" b="0" i="1" smtClean="0">
                                        <a:latin typeface="Cambria Math" panose="02040503050406030204" pitchFamily="18" charset="0"/>
                                      </a:rPr>
                                      <m:t>2</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Front wheel drive </a:t>
                          </a:r>
                          <a:r>
                            <a:rPr lang="en-US" sz="1100" dirty="0"/>
                            <a:t>to</a:t>
                          </a:r>
                          <a:r>
                            <a:rPr lang="en-US" sz="1100" baseline="0" dirty="0"/>
                            <a:t> be associated with an </a:t>
                          </a:r>
                          <a14:m>
                            <m:oMath xmlns:m="http://schemas.openxmlformats.org/officeDocument/2006/math">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−9.352∗</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−2</m:t>
                                      </m:r>
                                    </m:sup>
                                  </m:sSup>
                                  <m:r>
                                    <m:rPr>
                                      <m:nor/>
                                    </m:rPr>
                                    <a:rPr lang="en-US" sz="1100" dirty="0"/>
                                    <m:t> </m:t>
                                  </m:r>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4056072259"/>
                      </a:ext>
                    </a:extLst>
                  </a:tr>
                  <a:tr h="370840">
                    <a:tc>
                      <a:txBody>
                        <a:bodyPr/>
                        <a:lstStyle/>
                        <a:p>
                          <a:r>
                            <a:rPr lang="en-US" sz="1200" dirty="0"/>
                            <a:t>Driven Wheels</a:t>
                          </a:r>
                        </a:p>
                        <a:p>
                          <a:r>
                            <a:rPr lang="en-US" sz="1200" dirty="0"/>
                            <a:t>Rear wheel Drive</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-2.758∗</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m:t>
                                    </m:r>
                                    <m:r>
                                      <a:rPr lang="en-US" sz="1200" b="0" i="1" smtClean="0">
                                        <a:latin typeface="Cambria Math" panose="02040503050406030204" pitchFamily="18" charset="0"/>
                                      </a:rPr>
                                      <m:t>2</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Relative to the models reference level for this factor, we expect a vehicle having </a:t>
                          </a:r>
                          <a:r>
                            <a:rPr lang="en-US" sz="1100" baseline="0" dirty="0"/>
                            <a:t>rear wheel drive </a:t>
                          </a:r>
                          <a:r>
                            <a:rPr lang="en-US" sz="1100" dirty="0"/>
                            <a:t>to</a:t>
                          </a:r>
                          <a:r>
                            <a:rPr lang="en-US" sz="1100" baseline="0" dirty="0"/>
                            <a:t>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−2.758∗</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−2</m:t>
                                      </m:r>
                                    </m:sup>
                                  </m:sSup>
                                  <m:r>
                                    <m:rPr>
                                      <m:nor/>
                                    </m:rPr>
                                    <a:rPr lang="en-US" sz="1100" dirty="0"/>
                                    <m:t> </m:t>
                                  </m:r>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2414196122"/>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Luxury</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2.970∗</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We expect a vehicle being</a:t>
                          </a:r>
                          <a:r>
                            <a:rPr lang="en-US" sz="1100" baseline="0" dirty="0"/>
                            <a:t> classified as Luxury to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2.089∗</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3394163653"/>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Hybrid</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1.454∗</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We expect a vehicle being</a:t>
                          </a:r>
                          <a:r>
                            <a:rPr lang="en-US" sz="1100" baseline="0" dirty="0"/>
                            <a:t> classified as </a:t>
                          </a:r>
                          <a:r>
                            <a:rPr lang="en-US" sz="1100" dirty="0"/>
                            <a:t>Hybrid</a:t>
                          </a:r>
                          <a:r>
                            <a:rPr lang="en-US" sz="1100" baseline="0" dirty="0"/>
                            <a:t> to be associated with an</a:t>
                          </a:r>
                          <a14:m>
                            <m:oMath xmlns:m="http://schemas.openxmlformats.org/officeDocument/2006/math">
                              <m:r>
                                <a:rPr lang="en-US" sz="1100" b="0" i="0" smtClean="0">
                                  <a:latin typeface="Cambria Math" panose="02040503050406030204" pitchFamily="18" charset="0"/>
                                </a:rPr>
                                <m:t> </m:t>
                              </m:r>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1.454∗</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r>
                                    <m:rPr>
                                      <m:nor/>
                                    </m:rPr>
                                    <a:rPr lang="en-US" sz="1100" dirty="0"/>
                                    <m:t> </m:t>
                                  </m:r>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3224944395"/>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Diesel</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2.508∗</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We expect a vehicle being</a:t>
                          </a:r>
                          <a:r>
                            <a:rPr lang="en-US" sz="1100" baseline="0" dirty="0"/>
                            <a:t> classified as </a:t>
                          </a:r>
                          <a:r>
                            <a:rPr lang="en-US" sz="1100" dirty="0"/>
                            <a:t>Diesel</a:t>
                          </a:r>
                          <a:r>
                            <a:rPr lang="en-US" sz="1100" baseline="0" dirty="0"/>
                            <a:t> to be associated with an</a:t>
                          </a:r>
                          <a14:m>
                            <m:oMath xmlns:m="http://schemas.openxmlformats.org/officeDocument/2006/math">
                              <m:r>
                                <a:rPr lang="en-US" sz="1100" b="0" i="0" smtClean="0">
                                  <a:latin typeface="Cambria Math" panose="02040503050406030204" pitchFamily="18" charset="0"/>
                                </a:rPr>
                                <m:t> </m:t>
                              </m:r>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2.508∗</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3734461648"/>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Exotic</a:t>
                          </a:r>
                        </a:p>
                      </a:txBody>
                      <a:tcPr/>
                    </a:tc>
                    <a:tc>
                      <a:txBody>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7.859∗</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10</m:t>
                                    </m:r>
                                  </m:e>
                                  <m:sup>
                                    <m:r>
                                      <a:rPr lang="en-US" sz="1200" b="0" i="1" smtClean="0">
                                        <a:latin typeface="Cambria Math" panose="02040503050406030204" pitchFamily="18" charset="0"/>
                                      </a:rPr>
                                      <m:t>−1</m:t>
                                    </m:r>
                                  </m:sup>
                                </m:sSup>
                              </m:oMath>
                            </m:oMathPara>
                          </a14:m>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dirty="0"/>
                            <a:t>We expect a vehicle being</a:t>
                          </a:r>
                          <a:r>
                            <a:rPr lang="en-US" sz="1100" baseline="0" dirty="0"/>
                            <a:t> classified as </a:t>
                          </a:r>
                          <a:r>
                            <a:rPr lang="en-US" sz="1100" dirty="0"/>
                            <a:t>Exotic</a:t>
                          </a:r>
                          <a:r>
                            <a:rPr lang="en-US" sz="1100" baseline="0" dirty="0"/>
                            <a:t> to be associated with an</a:t>
                          </a:r>
                          <a14:m>
                            <m:oMath xmlns:m="http://schemas.openxmlformats.org/officeDocument/2006/math">
                              <m:r>
                                <a:rPr lang="en-US" sz="1100" b="0" i="0" smtClean="0">
                                  <a:latin typeface="Cambria Math" panose="02040503050406030204" pitchFamily="18" charset="0"/>
                                </a:rPr>
                                <m:t>  </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𝑒</m:t>
                                  </m:r>
                                </m:e>
                                <m:sup>
                                  <m:r>
                                    <a:rPr lang="en-US" sz="1100" b="0" i="1" smtClean="0">
                                      <a:latin typeface="Cambria Math" panose="02040503050406030204" pitchFamily="18" charset="0"/>
                                    </a:rPr>
                                    <m:t>7.859∗</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10</m:t>
                                      </m:r>
                                    </m:e>
                                    <m:sup>
                                      <m:r>
                                        <a:rPr lang="en-US" sz="1100" b="0" i="1" smtClean="0">
                                          <a:latin typeface="Cambria Math" panose="02040503050406030204" pitchFamily="18" charset="0"/>
                                        </a:rPr>
                                        <m:t>−1</m:t>
                                      </m:r>
                                    </m:sup>
                                  </m:sSup>
                                  <m:r>
                                    <m:rPr>
                                      <m:nor/>
                                    </m:rPr>
                                    <a:rPr lang="en-US" sz="1100" dirty="0"/>
                                    <m:t> </m:t>
                                  </m:r>
                                </m:sup>
                              </m:sSup>
                            </m:oMath>
                          </a14:m>
                          <a:r>
                            <a:rPr lang="en-US" sz="1100" dirty="0"/>
                            <a:t>multiplicative</a:t>
                          </a:r>
                          <a:r>
                            <a:rPr lang="en-US" sz="1100" baseline="0" dirty="0"/>
                            <a:t> change in the median MSRP, with all else held constant.</a:t>
                          </a:r>
                          <a:endParaRPr lang="en-US" sz="1100" dirty="0"/>
                        </a:p>
                      </a:txBody>
                      <a:tcPr/>
                    </a:tc>
                    <a:extLst>
                      <a:ext uri="{0D108BD9-81ED-4DB2-BD59-A6C34878D82A}">
                        <a16:rowId xmlns:a16="http://schemas.microsoft.com/office/drawing/2014/main" val="762957769"/>
                      </a:ext>
                    </a:extLst>
                  </a:tr>
                </a:tbl>
              </a:graphicData>
            </a:graphic>
          </p:graphicFrame>
        </mc:Choice>
        <mc:Fallback>
          <p:graphicFrame>
            <p:nvGraphicFramePr>
              <p:cNvPr id="2" name="Table 2">
                <a:extLst>
                  <a:ext uri="{FF2B5EF4-FFF2-40B4-BE49-F238E27FC236}">
                    <a16:creationId xmlns:a16="http://schemas.microsoft.com/office/drawing/2014/main" id="{22813F12-6FF5-4D51-B0F0-8F883311B396}"/>
                  </a:ext>
                </a:extLst>
              </p:cNvPr>
              <p:cNvGraphicFramePr>
                <a:graphicFrameLocks noGrp="1"/>
              </p:cNvGraphicFramePr>
              <p:nvPr>
                <p:extLst>
                  <p:ext uri="{D42A27DB-BD31-4B8C-83A1-F6EECF244321}">
                    <p14:modId xmlns:p14="http://schemas.microsoft.com/office/powerpoint/2010/main" val="2685457616"/>
                  </p:ext>
                </p:extLst>
              </p:nvPr>
            </p:nvGraphicFramePr>
            <p:xfrm>
              <a:off x="1104404" y="1222643"/>
              <a:ext cx="10474038" cy="3808732"/>
            </p:xfrm>
            <a:graphic>
              <a:graphicData uri="http://schemas.openxmlformats.org/drawingml/2006/table">
                <a:tbl>
                  <a:tblPr firstRow="1" bandRow="1">
                    <a:tableStyleId>{5C22544A-7EE6-4342-B048-85BDC9FD1C3A}</a:tableStyleId>
                  </a:tblPr>
                  <a:tblGrid>
                    <a:gridCol w="1436914">
                      <a:extLst>
                        <a:ext uri="{9D8B030D-6E8A-4147-A177-3AD203B41FA5}">
                          <a16:colId xmlns:a16="http://schemas.microsoft.com/office/drawing/2014/main" val="1898421643"/>
                        </a:ext>
                      </a:extLst>
                    </a:gridCol>
                    <a:gridCol w="2143496">
                      <a:extLst>
                        <a:ext uri="{9D8B030D-6E8A-4147-A177-3AD203B41FA5}">
                          <a16:colId xmlns:a16="http://schemas.microsoft.com/office/drawing/2014/main" val="584443083"/>
                        </a:ext>
                      </a:extLst>
                    </a:gridCol>
                    <a:gridCol w="6893628">
                      <a:extLst>
                        <a:ext uri="{9D8B030D-6E8A-4147-A177-3AD203B41FA5}">
                          <a16:colId xmlns:a16="http://schemas.microsoft.com/office/drawing/2014/main" val="344840723"/>
                        </a:ext>
                      </a:extLst>
                    </a:gridCol>
                  </a:tblGrid>
                  <a:tr h="640080">
                    <a:tc>
                      <a:txBody>
                        <a:bodyPr/>
                        <a:lstStyle/>
                        <a:p>
                          <a:r>
                            <a:rPr lang="en-US" dirty="0"/>
                            <a:t>Model parameter</a:t>
                          </a:r>
                        </a:p>
                      </a:txBody>
                      <a:tcPr/>
                    </a:tc>
                    <a:tc>
                      <a:txBody>
                        <a:bodyPr/>
                        <a:lstStyle/>
                        <a:p>
                          <a:r>
                            <a:rPr lang="en-US" dirty="0"/>
                            <a:t>Parameter Coefficient Estimate</a:t>
                          </a:r>
                        </a:p>
                      </a:txBody>
                      <a:tcPr/>
                    </a:tc>
                    <a:tc>
                      <a:txBody>
                        <a:bodyPr/>
                        <a:lstStyle/>
                        <a:p>
                          <a:r>
                            <a:rPr lang="en-US" dirty="0"/>
                            <a:t>Interpretation</a:t>
                          </a:r>
                        </a:p>
                      </a:txBody>
                      <a:tcPr/>
                    </a:tc>
                    <a:extLst>
                      <a:ext uri="{0D108BD9-81ED-4DB2-BD59-A6C34878D82A}">
                        <a16:rowId xmlns:a16="http://schemas.microsoft.com/office/drawing/2014/main" val="943302110"/>
                      </a:ext>
                    </a:extLst>
                  </a:tr>
                  <a:tr h="457200">
                    <a:tc>
                      <a:txBody>
                        <a:bodyPr/>
                        <a:lstStyle/>
                        <a:p>
                          <a:r>
                            <a:rPr lang="en-US" sz="1200" dirty="0"/>
                            <a:t>Driven Wheels</a:t>
                          </a:r>
                        </a:p>
                        <a:p>
                          <a:r>
                            <a:rPr lang="en-US" sz="1200" dirty="0"/>
                            <a:t>Four wheel Drive</a:t>
                          </a:r>
                        </a:p>
                      </a:txBody>
                      <a:tcPr/>
                    </a:tc>
                    <a:tc>
                      <a:txBody>
                        <a:bodyPr/>
                        <a:lstStyle/>
                        <a:p>
                          <a:endParaRPr lang="en-US"/>
                        </a:p>
                      </a:txBody>
                      <a:tcPr>
                        <a:blipFill>
                          <a:blip r:embed="rId2"/>
                          <a:stretch>
                            <a:fillRect l="-67330" t="-146667" r="-322443" b="-604000"/>
                          </a:stretch>
                        </a:blipFill>
                      </a:tcPr>
                    </a:tc>
                    <a:tc>
                      <a:txBody>
                        <a:bodyPr/>
                        <a:lstStyle/>
                        <a:p>
                          <a:endParaRPr lang="en-US"/>
                        </a:p>
                      </a:txBody>
                      <a:tcPr>
                        <a:blipFill>
                          <a:blip r:embed="rId2"/>
                          <a:stretch>
                            <a:fillRect l="-52078" t="-146667" r="-354" b="-604000"/>
                          </a:stretch>
                        </a:blipFill>
                      </a:tcPr>
                    </a:tc>
                    <a:extLst>
                      <a:ext uri="{0D108BD9-81ED-4DB2-BD59-A6C34878D82A}">
                        <a16:rowId xmlns:a16="http://schemas.microsoft.com/office/drawing/2014/main" val="2873428038"/>
                      </a:ext>
                    </a:extLst>
                  </a:tr>
                  <a:tr h="457200">
                    <a:tc>
                      <a:txBody>
                        <a:bodyPr/>
                        <a:lstStyle/>
                        <a:p>
                          <a:r>
                            <a:rPr lang="en-US" sz="1200" dirty="0"/>
                            <a:t>Driven Wheels</a:t>
                          </a:r>
                        </a:p>
                        <a:p>
                          <a:r>
                            <a:rPr lang="en-US" sz="1200" dirty="0"/>
                            <a:t>Front wheel Drive</a:t>
                          </a:r>
                        </a:p>
                      </a:txBody>
                      <a:tcPr/>
                    </a:tc>
                    <a:tc>
                      <a:txBody>
                        <a:bodyPr/>
                        <a:lstStyle/>
                        <a:p>
                          <a:endParaRPr lang="en-US"/>
                        </a:p>
                      </a:txBody>
                      <a:tcPr>
                        <a:blipFill>
                          <a:blip r:embed="rId2"/>
                          <a:stretch>
                            <a:fillRect l="-67330" t="-246667" r="-322443" b="-504000"/>
                          </a:stretch>
                        </a:blipFill>
                      </a:tcPr>
                    </a:tc>
                    <a:tc>
                      <a:txBody>
                        <a:bodyPr/>
                        <a:lstStyle/>
                        <a:p>
                          <a:endParaRPr lang="en-US"/>
                        </a:p>
                      </a:txBody>
                      <a:tcPr>
                        <a:blipFill>
                          <a:blip r:embed="rId2"/>
                          <a:stretch>
                            <a:fillRect l="-52078" t="-246667" r="-354" b="-504000"/>
                          </a:stretch>
                        </a:blipFill>
                      </a:tcPr>
                    </a:tc>
                    <a:extLst>
                      <a:ext uri="{0D108BD9-81ED-4DB2-BD59-A6C34878D82A}">
                        <a16:rowId xmlns:a16="http://schemas.microsoft.com/office/drawing/2014/main" val="4056072259"/>
                      </a:ext>
                    </a:extLst>
                  </a:tr>
                  <a:tr h="457200">
                    <a:tc>
                      <a:txBody>
                        <a:bodyPr/>
                        <a:lstStyle/>
                        <a:p>
                          <a:r>
                            <a:rPr lang="en-US" sz="1200" dirty="0"/>
                            <a:t>Driven Wheels</a:t>
                          </a:r>
                        </a:p>
                        <a:p>
                          <a:r>
                            <a:rPr lang="en-US" sz="1200" dirty="0"/>
                            <a:t>Rear wheel Drive</a:t>
                          </a:r>
                        </a:p>
                      </a:txBody>
                      <a:tcPr/>
                    </a:tc>
                    <a:tc>
                      <a:txBody>
                        <a:bodyPr/>
                        <a:lstStyle/>
                        <a:p>
                          <a:endParaRPr lang="en-US"/>
                        </a:p>
                      </a:txBody>
                      <a:tcPr>
                        <a:blipFill>
                          <a:blip r:embed="rId2"/>
                          <a:stretch>
                            <a:fillRect l="-67330" t="-342105" r="-322443" b="-397368"/>
                          </a:stretch>
                        </a:blipFill>
                      </a:tcPr>
                    </a:tc>
                    <a:tc>
                      <a:txBody>
                        <a:bodyPr/>
                        <a:lstStyle/>
                        <a:p>
                          <a:endParaRPr lang="en-US"/>
                        </a:p>
                      </a:txBody>
                      <a:tcPr>
                        <a:blipFill>
                          <a:blip r:embed="rId2"/>
                          <a:stretch>
                            <a:fillRect l="-52078" t="-342105" r="-354" b="-397368"/>
                          </a:stretch>
                        </a:blipFill>
                      </a:tcPr>
                    </a:tc>
                    <a:extLst>
                      <a:ext uri="{0D108BD9-81ED-4DB2-BD59-A6C34878D82A}">
                        <a16:rowId xmlns:a16="http://schemas.microsoft.com/office/drawing/2014/main" val="2414196122"/>
                      </a:ext>
                    </a:extLst>
                  </a:tr>
                  <a:tr h="4492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Luxury</a:t>
                          </a:r>
                        </a:p>
                      </a:txBody>
                      <a:tcPr/>
                    </a:tc>
                    <a:tc>
                      <a:txBody>
                        <a:bodyPr/>
                        <a:lstStyle/>
                        <a:p>
                          <a:endParaRPr lang="en-US"/>
                        </a:p>
                      </a:txBody>
                      <a:tcPr>
                        <a:blipFill>
                          <a:blip r:embed="rId2"/>
                          <a:stretch>
                            <a:fillRect l="-67330" t="-460274" r="-322443" b="-313699"/>
                          </a:stretch>
                        </a:blipFill>
                      </a:tcPr>
                    </a:tc>
                    <a:tc>
                      <a:txBody>
                        <a:bodyPr/>
                        <a:lstStyle/>
                        <a:p>
                          <a:endParaRPr lang="en-US"/>
                        </a:p>
                      </a:txBody>
                      <a:tcPr>
                        <a:blipFill>
                          <a:blip r:embed="rId2"/>
                          <a:stretch>
                            <a:fillRect l="-52078" t="-460274" r="-354" b="-313699"/>
                          </a:stretch>
                        </a:blipFill>
                      </a:tcPr>
                    </a:tc>
                    <a:extLst>
                      <a:ext uri="{0D108BD9-81ED-4DB2-BD59-A6C34878D82A}">
                        <a16:rowId xmlns:a16="http://schemas.microsoft.com/office/drawing/2014/main" val="3394163653"/>
                      </a:ext>
                    </a:extLst>
                  </a:tr>
                  <a:tr h="4492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Hybrid</a:t>
                          </a:r>
                        </a:p>
                      </a:txBody>
                      <a:tcPr/>
                    </a:tc>
                    <a:tc>
                      <a:txBody>
                        <a:bodyPr/>
                        <a:lstStyle/>
                        <a:p>
                          <a:endParaRPr lang="en-US"/>
                        </a:p>
                      </a:txBody>
                      <a:tcPr>
                        <a:blipFill>
                          <a:blip r:embed="rId2"/>
                          <a:stretch>
                            <a:fillRect l="-67330" t="-552703" r="-322443" b="-209459"/>
                          </a:stretch>
                        </a:blipFill>
                      </a:tcPr>
                    </a:tc>
                    <a:tc>
                      <a:txBody>
                        <a:bodyPr/>
                        <a:lstStyle/>
                        <a:p>
                          <a:endParaRPr lang="en-US"/>
                        </a:p>
                      </a:txBody>
                      <a:tcPr>
                        <a:blipFill>
                          <a:blip r:embed="rId2"/>
                          <a:stretch>
                            <a:fillRect l="-52078" t="-552703" r="-354" b="-209459"/>
                          </a:stretch>
                        </a:blipFill>
                      </a:tcPr>
                    </a:tc>
                    <a:extLst>
                      <a:ext uri="{0D108BD9-81ED-4DB2-BD59-A6C34878D82A}">
                        <a16:rowId xmlns:a16="http://schemas.microsoft.com/office/drawing/2014/main" val="3224944395"/>
                      </a:ext>
                    </a:extLst>
                  </a:tr>
                  <a:tr h="4492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Diesel</a:t>
                          </a:r>
                        </a:p>
                      </a:txBody>
                      <a:tcPr/>
                    </a:tc>
                    <a:tc>
                      <a:txBody>
                        <a:bodyPr/>
                        <a:lstStyle/>
                        <a:p>
                          <a:endParaRPr lang="en-US"/>
                        </a:p>
                      </a:txBody>
                      <a:tcPr>
                        <a:blipFill>
                          <a:blip r:embed="rId2"/>
                          <a:stretch>
                            <a:fillRect l="-67330" t="-652703" r="-322443" b="-109459"/>
                          </a:stretch>
                        </a:blipFill>
                      </a:tcPr>
                    </a:tc>
                    <a:tc>
                      <a:txBody>
                        <a:bodyPr/>
                        <a:lstStyle/>
                        <a:p>
                          <a:endParaRPr lang="en-US"/>
                        </a:p>
                      </a:txBody>
                      <a:tcPr>
                        <a:blipFill>
                          <a:blip r:embed="rId2"/>
                          <a:stretch>
                            <a:fillRect l="-52078" t="-652703" r="-354" b="-109459"/>
                          </a:stretch>
                        </a:blipFill>
                      </a:tcPr>
                    </a:tc>
                    <a:extLst>
                      <a:ext uri="{0D108BD9-81ED-4DB2-BD59-A6C34878D82A}">
                        <a16:rowId xmlns:a16="http://schemas.microsoft.com/office/drawing/2014/main" val="3734461648"/>
                      </a:ext>
                    </a:extLst>
                  </a:tr>
                  <a:tr h="4492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Exotic</a:t>
                          </a:r>
                        </a:p>
                      </a:txBody>
                      <a:tcPr/>
                    </a:tc>
                    <a:tc>
                      <a:txBody>
                        <a:bodyPr/>
                        <a:lstStyle/>
                        <a:p>
                          <a:endParaRPr lang="en-US"/>
                        </a:p>
                      </a:txBody>
                      <a:tcPr>
                        <a:blipFill>
                          <a:blip r:embed="rId2"/>
                          <a:stretch>
                            <a:fillRect l="-67330" t="-752703" r="-322443" b="-9459"/>
                          </a:stretch>
                        </a:blipFill>
                      </a:tcPr>
                    </a:tc>
                    <a:tc>
                      <a:txBody>
                        <a:bodyPr/>
                        <a:lstStyle/>
                        <a:p>
                          <a:endParaRPr lang="en-US"/>
                        </a:p>
                      </a:txBody>
                      <a:tcPr>
                        <a:blipFill>
                          <a:blip r:embed="rId2"/>
                          <a:stretch>
                            <a:fillRect l="-52078" t="-752703" r="-354" b="-9459"/>
                          </a:stretch>
                        </a:blipFill>
                      </a:tcPr>
                    </a:tc>
                    <a:extLst>
                      <a:ext uri="{0D108BD9-81ED-4DB2-BD59-A6C34878D82A}">
                        <a16:rowId xmlns:a16="http://schemas.microsoft.com/office/drawing/2014/main" val="762957769"/>
                      </a:ext>
                    </a:extLst>
                  </a:tr>
                </a:tbl>
              </a:graphicData>
            </a:graphic>
          </p:graphicFrame>
        </mc:Fallback>
      </mc:AlternateContent>
    </p:spTree>
    <p:extLst>
      <p:ext uri="{BB962C8B-B14F-4D97-AF65-F5344CB8AC3E}">
        <p14:creationId xmlns:p14="http://schemas.microsoft.com/office/powerpoint/2010/main" val="1519082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99C1632-7CBD-4C5C-AF21-07993A86F180}"/>
              </a:ext>
            </a:extLst>
          </p:cNvPr>
          <p:cNvSpPr txBox="1"/>
          <p:nvPr/>
        </p:nvSpPr>
        <p:spPr>
          <a:xfrm>
            <a:off x="256066" y="4034713"/>
            <a:ext cx="5262749" cy="646331"/>
          </a:xfrm>
          <a:prstGeom prst="rect">
            <a:avLst/>
          </a:prstGeom>
          <a:noFill/>
        </p:spPr>
        <p:txBody>
          <a:bodyPr wrap="square" rtlCol="0">
            <a:spAutoFit/>
          </a:bodyPr>
          <a:lstStyle/>
          <a:p>
            <a:r>
              <a:rPr lang="en-US" b="1" dirty="0"/>
              <a:t>Figure 18: </a:t>
            </a:r>
            <a:r>
              <a:rPr lang="en-US" dirty="0"/>
              <a:t>Partial residual plot with respect to Engine HP, for the 10 predictor model shown in </a:t>
            </a:r>
            <a:r>
              <a:rPr lang="en-US" b="1" dirty="0"/>
              <a:t>Table 5</a:t>
            </a:r>
            <a:r>
              <a:rPr lang="en-US" dirty="0"/>
              <a:t>.</a:t>
            </a:r>
            <a:endParaRPr lang="en-US" b="1" dirty="0"/>
          </a:p>
        </p:txBody>
      </p:sp>
      <p:pic>
        <p:nvPicPr>
          <p:cNvPr id="8" name="Picture 7">
            <a:extLst>
              <a:ext uri="{FF2B5EF4-FFF2-40B4-BE49-F238E27FC236}">
                <a16:creationId xmlns:a16="http://schemas.microsoft.com/office/drawing/2014/main" id="{F76FA085-9339-4D67-B1D7-CD22E5B7FA3F}"/>
              </a:ext>
            </a:extLst>
          </p:cNvPr>
          <p:cNvPicPr>
            <a:picLocks noChangeAspect="1"/>
          </p:cNvPicPr>
          <p:nvPr/>
        </p:nvPicPr>
        <p:blipFill>
          <a:blip r:embed="rId2"/>
          <a:stretch>
            <a:fillRect/>
          </a:stretch>
        </p:blipFill>
        <p:spPr>
          <a:xfrm>
            <a:off x="256066" y="872795"/>
            <a:ext cx="5209310" cy="3161918"/>
          </a:xfrm>
          <a:prstGeom prst="rect">
            <a:avLst/>
          </a:prstGeom>
        </p:spPr>
      </p:pic>
      <p:pic>
        <p:nvPicPr>
          <p:cNvPr id="12" name="Picture 11">
            <a:extLst>
              <a:ext uri="{FF2B5EF4-FFF2-40B4-BE49-F238E27FC236}">
                <a16:creationId xmlns:a16="http://schemas.microsoft.com/office/drawing/2014/main" id="{5632B258-5E1F-419E-9EE9-EF6EB23B8D01}"/>
              </a:ext>
            </a:extLst>
          </p:cNvPr>
          <p:cNvPicPr>
            <a:picLocks noChangeAspect="1"/>
          </p:cNvPicPr>
          <p:nvPr/>
        </p:nvPicPr>
        <p:blipFill>
          <a:blip r:embed="rId3"/>
          <a:stretch>
            <a:fillRect/>
          </a:stretch>
        </p:blipFill>
        <p:spPr>
          <a:xfrm>
            <a:off x="6096000" y="884695"/>
            <a:ext cx="5339938" cy="3205948"/>
          </a:xfrm>
          <a:prstGeom prst="rect">
            <a:avLst/>
          </a:prstGeom>
        </p:spPr>
      </p:pic>
      <p:sp>
        <p:nvSpPr>
          <p:cNvPr id="13" name="TextBox 12">
            <a:extLst>
              <a:ext uri="{FF2B5EF4-FFF2-40B4-BE49-F238E27FC236}">
                <a16:creationId xmlns:a16="http://schemas.microsoft.com/office/drawing/2014/main" id="{A4DBBB0E-143B-46BB-9CC1-6E86E8F1D824}"/>
              </a:ext>
            </a:extLst>
          </p:cNvPr>
          <p:cNvSpPr txBox="1"/>
          <p:nvPr/>
        </p:nvSpPr>
        <p:spPr>
          <a:xfrm>
            <a:off x="6276929" y="4087564"/>
            <a:ext cx="5262749" cy="646331"/>
          </a:xfrm>
          <a:prstGeom prst="rect">
            <a:avLst/>
          </a:prstGeom>
          <a:noFill/>
        </p:spPr>
        <p:txBody>
          <a:bodyPr wrap="square" rtlCol="0">
            <a:spAutoFit/>
          </a:bodyPr>
          <a:lstStyle/>
          <a:p>
            <a:r>
              <a:rPr lang="en-US" b="1" dirty="0"/>
              <a:t>Figure 19: </a:t>
            </a:r>
            <a:r>
              <a:rPr lang="en-US" dirty="0"/>
              <a:t>Partial residual plot with respect to Age, for the 10 predictor model shown in </a:t>
            </a:r>
            <a:r>
              <a:rPr lang="en-US" b="1" dirty="0"/>
              <a:t>Table 5</a:t>
            </a:r>
            <a:r>
              <a:rPr lang="en-US" dirty="0"/>
              <a:t>.</a:t>
            </a:r>
            <a:endParaRPr lang="en-US" b="1" dirty="0"/>
          </a:p>
        </p:txBody>
      </p:sp>
    </p:spTree>
    <p:extLst>
      <p:ext uri="{BB962C8B-B14F-4D97-AF65-F5344CB8AC3E}">
        <p14:creationId xmlns:p14="http://schemas.microsoft.com/office/powerpoint/2010/main" val="15551833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3DC300-6A4D-495C-ABF2-E803C8DC9CE7}"/>
              </a:ext>
            </a:extLst>
          </p:cNvPr>
          <p:cNvPicPr>
            <a:picLocks noChangeAspect="1"/>
          </p:cNvPicPr>
          <p:nvPr/>
        </p:nvPicPr>
        <p:blipFill>
          <a:blip r:embed="rId2"/>
          <a:stretch>
            <a:fillRect/>
          </a:stretch>
        </p:blipFill>
        <p:spPr>
          <a:xfrm>
            <a:off x="1603169" y="319174"/>
            <a:ext cx="7944619" cy="4759311"/>
          </a:xfrm>
          <a:prstGeom prst="rect">
            <a:avLst/>
          </a:prstGeom>
        </p:spPr>
      </p:pic>
      <p:sp>
        <p:nvSpPr>
          <p:cNvPr id="9" name="TextBox 8">
            <a:extLst>
              <a:ext uri="{FF2B5EF4-FFF2-40B4-BE49-F238E27FC236}">
                <a16:creationId xmlns:a16="http://schemas.microsoft.com/office/drawing/2014/main" id="{516A95DF-A4C9-43AC-91CF-6BEE2DC53081}"/>
              </a:ext>
            </a:extLst>
          </p:cNvPr>
          <p:cNvSpPr txBox="1"/>
          <p:nvPr/>
        </p:nvSpPr>
        <p:spPr>
          <a:xfrm>
            <a:off x="2203620" y="5174744"/>
            <a:ext cx="6607871" cy="646331"/>
          </a:xfrm>
          <a:prstGeom prst="rect">
            <a:avLst/>
          </a:prstGeom>
          <a:noFill/>
        </p:spPr>
        <p:txBody>
          <a:bodyPr wrap="square" rtlCol="0">
            <a:spAutoFit/>
          </a:bodyPr>
          <a:lstStyle/>
          <a:p>
            <a:r>
              <a:rPr lang="en-US" b="1" dirty="0"/>
              <a:t>Figure 20: </a:t>
            </a:r>
            <a:r>
              <a:rPr lang="en-US" dirty="0"/>
              <a:t>Partial residual plot with respect to City MPG, after adding the City MPG predictor to  the 10 predictor model shown in </a:t>
            </a:r>
            <a:r>
              <a:rPr lang="en-US" b="1" dirty="0"/>
              <a:t>Table 5</a:t>
            </a:r>
            <a:r>
              <a:rPr lang="en-US" dirty="0"/>
              <a:t>.</a:t>
            </a:r>
            <a:endParaRPr lang="en-US" b="1" dirty="0"/>
          </a:p>
        </p:txBody>
      </p:sp>
    </p:spTree>
    <p:extLst>
      <p:ext uri="{BB962C8B-B14F-4D97-AF65-F5344CB8AC3E}">
        <p14:creationId xmlns:p14="http://schemas.microsoft.com/office/powerpoint/2010/main" val="211493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00AA21-2462-4125-B0C8-F7CC3B6722A1}"/>
              </a:ext>
            </a:extLst>
          </p:cNvPr>
          <p:cNvPicPr>
            <a:picLocks noChangeAspect="1"/>
          </p:cNvPicPr>
          <p:nvPr/>
        </p:nvPicPr>
        <p:blipFill>
          <a:blip r:embed="rId2"/>
          <a:stretch>
            <a:fillRect/>
          </a:stretch>
        </p:blipFill>
        <p:spPr>
          <a:xfrm>
            <a:off x="491885" y="92770"/>
            <a:ext cx="3948681" cy="2498686"/>
          </a:xfrm>
          <a:prstGeom prst="rect">
            <a:avLst/>
          </a:prstGeom>
        </p:spPr>
      </p:pic>
      <p:pic>
        <p:nvPicPr>
          <p:cNvPr id="6" name="Picture 5">
            <a:extLst>
              <a:ext uri="{FF2B5EF4-FFF2-40B4-BE49-F238E27FC236}">
                <a16:creationId xmlns:a16="http://schemas.microsoft.com/office/drawing/2014/main" id="{BA0A330D-B56F-40AF-A937-9A37386A07B1}"/>
              </a:ext>
            </a:extLst>
          </p:cNvPr>
          <p:cNvPicPr>
            <a:picLocks noChangeAspect="1"/>
          </p:cNvPicPr>
          <p:nvPr/>
        </p:nvPicPr>
        <p:blipFill>
          <a:blip r:embed="rId3"/>
          <a:stretch>
            <a:fillRect/>
          </a:stretch>
        </p:blipFill>
        <p:spPr>
          <a:xfrm>
            <a:off x="7439918" y="136871"/>
            <a:ext cx="3991050" cy="2477203"/>
          </a:xfrm>
          <a:prstGeom prst="rect">
            <a:avLst/>
          </a:prstGeom>
        </p:spPr>
      </p:pic>
      <p:pic>
        <p:nvPicPr>
          <p:cNvPr id="8" name="Picture 7">
            <a:extLst>
              <a:ext uri="{FF2B5EF4-FFF2-40B4-BE49-F238E27FC236}">
                <a16:creationId xmlns:a16="http://schemas.microsoft.com/office/drawing/2014/main" id="{18D1EE0C-36DF-4603-A31A-2E42C069F3AA}"/>
              </a:ext>
            </a:extLst>
          </p:cNvPr>
          <p:cNvPicPr>
            <a:picLocks noChangeAspect="1"/>
          </p:cNvPicPr>
          <p:nvPr/>
        </p:nvPicPr>
        <p:blipFill>
          <a:blip r:embed="rId4"/>
          <a:stretch>
            <a:fillRect/>
          </a:stretch>
        </p:blipFill>
        <p:spPr>
          <a:xfrm>
            <a:off x="3965832" y="3716977"/>
            <a:ext cx="3972824" cy="2425163"/>
          </a:xfrm>
          <a:prstGeom prst="rect">
            <a:avLst/>
          </a:prstGeom>
        </p:spPr>
      </p:pic>
      <p:sp>
        <p:nvSpPr>
          <p:cNvPr id="10" name="TextBox 9">
            <a:extLst>
              <a:ext uri="{FF2B5EF4-FFF2-40B4-BE49-F238E27FC236}">
                <a16:creationId xmlns:a16="http://schemas.microsoft.com/office/drawing/2014/main" id="{FB6632C9-630F-4077-8892-93638FE35C3E}"/>
              </a:ext>
            </a:extLst>
          </p:cNvPr>
          <p:cNvSpPr txBox="1"/>
          <p:nvPr/>
        </p:nvSpPr>
        <p:spPr>
          <a:xfrm>
            <a:off x="345130" y="2591456"/>
            <a:ext cx="4980953" cy="830997"/>
          </a:xfrm>
          <a:prstGeom prst="rect">
            <a:avLst/>
          </a:prstGeom>
          <a:noFill/>
        </p:spPr>
        <p:txBody>
          <a:bodyPr wrap="square" rtlCol="0">
            <a:spAutoFit/>
          </a:bodyPr>
          <a:lstStyle/>
          <a:p>
            <a:r>
              <a:rPr lang="en-US" sz="1600" b="1" dirty="0"/>
              <a:t>Figure 21: </a:t>
            </a:r>
            <a:r>
              <a:rPr lang="en-US" sz="1600" dirty="0"/>
              <a:t>Means plot showing how the change in  response associated with a change in Engine Cylinder levels differs based on the level of the Luxury factor.</a:t>
            </a:r>
            <a:endParaRPr lang="en-US" sz="1600" b="1" dirty="0"/>
          </a:p>
        </p:txBody>
      </p:sp>
      <p:sp>
        <p:nvSpPr>
          <p:cNvPr id="11" name="TextBox 10">
            <a:extLst>
              <a:ext uri="{FF2B5EF4-FFF2-40B4-BE49-F238E27FC236}">
                <a16:creationId xmlns:a16="http://schemas.microsoft.com/office/drawing/2014/main" id="{C1F56C7D-8961-42F7-8075-3D5EE3B5BC7E}"/>
              </a:ext>
            </a:extLst>
          </p:cNvPr>
          <p:cNvSpPr txBox="1"/>
          <p:nvPr/>
        </p:nvSpPr>
        <p:spPr>
          <a:xfrm>
            <a:off x="7367405" y="2591455"/>
            <a:ext cx="4617718" cy="830997"/>
          </a:xfrm>
          <a:prstGeom prst="rect">
            <a:avLst/>
          </a:prstGeom>
          <a:noFill/>
        </p:spPr>
        <p:txBody>
          <a:bodyPr wrap="square" rtlCol="0">
            <a:spAutoFit/>
          </a:bodyPr>
          <a:lstStyle/>
          <a:p>
            <a:r>
              <a:rPr lang="en-US" sz="1600" b="1" dirty="0"/>
              <a:t>Figure 22: </a:t>
            </a:r>
            <a:r>
              <a:rPr lang="en-US" sz="1600" dirty="0"/>
              <a:t>Means plot showing how the change in response associated with a change in Engine Cylinder levels differs on the level of the Diesel factor.</a:t>
            </a:r>
            <a:endParaRPr lang="en-US" sz="1600" b="1" dirty="0"/>
          </a:p>
        </p:txBody>
      </p:sp>
      <p:sp>
        <p:nvSpPr>
          <p:cNvPr id="12" name="TextBox 11">
            <a:extLst>
              <a:ext uri="{FF2B5EF4-FFF2-40B4-BE49-F238E27FC236}">
                <a16:creationId xmlns:a16="http://schemas.microsoft.com/office/drawing/2014/main" id="{F7048C9F-23AE-431B-B798-5BFCB7DD1CBC}"/>
              </a:ext>
            </a:extLst>
          </p:cNvPr>
          <p:cNvSpPr txBox="1"/>
          <p:nvPr/>
        </p:nvSpPr>
        <p:spPr>
          <a:xfrm>
            <a:off x="2943848" y="6142140"/>
            <a:ext cx="6859233" cy="584775"/>
          </a:xfrm>
          <a:prstGeom prst="rect">
            <a:avLst/>
          </a:prstGeom>
          <a:noFill/>
        </p:spPr>
        <p:txBody>
          <a:bodyPr wrap="square" rtlCol="0">
            <a:spAutoFit/>
          </a:bodyPr>
          <a:lstStyle/>
          <a:p>
            <a:r>
              <a:rPr lang="en-US" sz="1600" b="1" dirty="0"/>
              <a:t>Figure 23: </a:t>
            </a:r>
            <a:r>
              <a:rPr lang="en-US" sz="1600" dirty="0"/>
              <a:t>Means plot showing how the change in response associated with a change in Engine Cylinder levels depends on the level of the Exotic factor.</a:t>
            </a:r>
            <a:endParaRPr lang="en-US" sz="1600" b="1" dirty="0"/>
          </a:p>
        </p:txBody>
      </p:sp>
    </p:spTree>
    <p:extLst>
      <p:ext uri="{BB962C8B-B14F-4D97-AF65-F5344CB8AC3E}">
        <p14:creationId xmlns:p14="http://schemas.microsoft.com/office/powerpoint/2010/main" val="37620959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EE001E94-287A-41F5-AF97-1767267BEA37}"/>
              </a:ext>
            </a:extLst>
          </p:cNvPr>
          <p:cNvGrpSpPr/>
          <p:nvPr/>
        </p:nvGrpSpPr>
        <p:grpSpPr>
          <a:xfrm>
            <a:off x="4004256" y="3395312"/>
            <a:ext cx="4100356" cy="3421043"/>
            <a:chOff x="3845706" y="592732"/>
            <a:chExt cx="4100356" cy="3421043"/>
          </a:xfrm>
        </p:grpSpPr>
        <p:pic>
          <p:nvPicPr>
            <p:cNvPr id="5" name="Picture 4">
              <a:extLst>
                <a:ext uri="{FF2B5EF4-FFF2-40B4-BE49-F238E27FC236}">
                  <a16:creationId xmlns:a16="http://schemas.microsoft.com/office/drawing/2014/main" id="{BA427AD6-2AAC-48E2-9E00-238F89775B0E}"/>
                </a:ext>
              </a:extLst>
            </p:cNvPr>
            <p:cNvPicPr>
              <a:picLocks noChangeAspect="1"/>
            </p:cNvPicPr>
            <p:nvPr/>
          </p:nvPicPr>
          <p:blipFill>
            <a:blip r:embed="rId2"/>
            <a:stretch>
              <a:fillRect/>
            </a:stretch>
          </p:blipFill>
          <p:spPr>
            <a:xfrm>
              <a:off x="3845706" y="592732"/>
              <a:ext cx="4100356" cy="2836268"/>
            </a:xfrm>
            <a:prstGeom prst="rect">
              <a:avLst/>
            </a:prstGeom>
          </p:spPr>
        </p:pic>
        <p:sp>
          <p:nvSpPr>
            <p:cNvPr id="6" name="TextBox 5">
              <a:extLst>
                <a:ext uri="{FF2B5EF4-FFF2-40B4-BE49-F238E27FC236}">
                  <a16:creationId xmlns:a16="http://schemas.microsoft.com/office/drawing/2014/main" id="{BD0503CF-F3E5-4E40-9DB2-F1F6EAA78310}"/>
                </a:ext>
              </a:extLst>
            </p:cNvPr>
            <p:cNvSpPr txBox="1"/>
            <p:nvPr/>
          </p:nvSpPr>
          <p:spPr>
            <a:xfrm>
              <a:off x="4386699" y="3429000"/>
              <a:ext cx="3195695" cy="584775"/>
            </a:xfrm>
            <a:prstGeom prst="rect">
              <a:avLst/>
            </a:prstGeom>
            <a:noFill/>
          </p:spPr>
          <p:txBody>
            <a:bodyPr wrap="square" rtlCol="0">
              <a:spAutoFit/>
            </a:bodyPr>
            <a:lstStyle/>
            <a:p>
              <a:r>
                <a:rPr lang="en-US" sz="1600" b="1" dirty="0"/>
                <a:t>Figure 24: </a:t>
              </a:r>
              <a:r>
                <a:rPr lang="en-US" sz="1600" dirty="0"/>
                <a:t>Gradient Boosted Decision Trees feature importance.</a:t>
              </a:r>
              <a:endParaRPr lang="en-US" sz="1600" b="1" dirty="0"/>
            </a:p>
          </p:txBody>
        </p:sp>
      </p:grpSp>
      <p:grpSp>
        <p:nvGrpSpPr>
          <p:cNvPr id="11" name="Group 10">
            <a:extLst>
              <a:ext uri="{FF2B5EF4-FFF2-40B4-BE49-F238E27FC236}">
                <a16:creationId xmlns:a16="http://schemas.microsoft.com/office/drawing/2014/main" id="{BAC1CA96-B9FA-4CDD-AFC2-3A71101BADEE}"/>
              </a:ext>
            </a:extLst>
          </p:cNvPr>
          <p:cNvGrpSpPr/>
          <p:nvPr/>
        </p:nvGrpSpPr>
        <p:grpSpPr>
          <a:xfrm>
            <a:off x="66273" y="136024"/>
            <a:ext cx="4321658" cy="3052610"/>
            <a:chOff x="42522" y="426970"/>
            <a:chExt cx="4321658" cy="3052610"/>
          </a:xfrm>
        </p:grpSpPr>
        <p:pic>
          <p:nvPicPr>
            <p:cNvPr id="9" name="Picture 8">
              <a:extLst>
                <a:ext uri="{FF2B5EF4-FFF2-40B4-BE49-F238E27FC236}">
                  <a16:creationId xmlns:a16="http://schemas.microsoft.com/office/drawing/2014/main" id="{9BA482C8-D88A-442C-8BDD-1FCA0F971482}"/>
                </a:ext>
              </a:extLst>
            </p:cNvPr>
            <p:cNvPicPr>
              <a:picLocks noChangeAspect="1"/>
            </p:cNvPicPr>
            <p:nvPr/>
          </p:nvPicPr>
          <p:blipFill>
            <a:blip r:embed="rId3"/>
            <a:stretch>
              <a:fillRect/>
            </a:stretch>
          </p:blipFill>
          <p:spPr>
            <a:xfrm>
              <a:off x="54929" y="426970"/>
              <a:ext cx="3972805" cy="2743746"/>
            </a:xfrm>
            <a:prstGeom prst="rect">
              <a:avLst/>
            </a:prstGeom>
          </p:spPr>
        </p:pic>
        <p:sp>
          <p:nvSpPr>
            <p:cNvPr id="10" name="TextBox 9">
              <a:extLst>
                <a:ext uri="{FF2B5EF4-FFF2-40B4-BE49-F238E27FC236}">
                  <a16:creationId xmlns:a16="http://schemas.microsoft.com/office/drawing/2014/main" id="{1806BA80-C2A9-49A8-AC5C-6B23D2C5AFCD}"/>
                </a:ext>
              </a:extLst>
            </p:cNvPr>
            <p:cNvSpPr txBox="1"/>
            <p:nvPr/>
          </p:nvSpPr>
          <p:spPr>
            <a:xfrm>
              <a:off x="42522" y="3141026"/>
              <a:ext cx="4321658" cy="338554"/>
            </a:xfrm>
            <a:prstGeom prst="rect">
              <a:avLst/>
            </a:prstGeom>
            <a:noFill/>
          </p:spPr>
          <p:txBody>
            <a:bodyPr wrap="square" rtlCol="0">
              <a:spAutoFit/>
            </a:bodyPr>
            <a:lstStyle/>
            <a:p>
              <a:r>
                <a:rPr lang="en-US" sz="1600" b="1" dirty="0"/>
                <a:t>Figure 23: </a:t>
              </a:r>
              <a:r>
                <a:rPr lang="en-US" sz="1600" dirty="0"/>
                <a:t>Random Forest Feature Importance.</a:t>
              </a:r>
              <a:endParaRPr lang="en-US" sz="1600" b="1" dirty="0"/>
            </a:p>
          </p:txBody>
        </p:sp>
      </p:grpSp>
      <p:grpSp>
        <p:nvGrpSpPr>
          <p:cNvPr id="15" name="Group 14">
            <a:extLst>
              <a:ext uri="{FF2B5EF4-FFF2-40B4-BE49-F238E27FC236}">
                <a16:creationId xmlns:a16="http://schemas.microsoft.com/office/drawing/2014/main" id="{2B7799C0-1A08-4E6D-8C52-BE14151312C9}"/>
              </a:ext>
            </a:extLst>
          </p:cNvPr>
          <p:cNvGrpSpPr/>
          <p:nvPr/>
        </p:nvGrpSpPr>
        <p:grpSpPr>
          <a:xfrm>
            <a:off x="7918997" y="89763"/>
            <a:ext cx="4176795" cy="3104920"/>
            <a:chOff x="7918997" y="89763"/>
            <a:chExt cx="4176795" cy="3104920"/>
          </a:xfrm>
        </p:grpSpPr>
        <p:pic>
          <p:nvPicPr>
            <p:cNvPr id="13" name="Picture 12">
              <a:extLst>
                <a:ext uri="{FF2B5EF4-FFF2-40B4-BE49-F238E27FC236}">
                  <a16:creationId xmlns:a16="http://schemas.microsoft.com/office/drawing/2014/main" id="{92490CAE-BDDC-478C-AFEB-F217F79A2385}"/>
                </a:ext>
              </a:extLst>
            </p:cNvPr>
            <p:cNvPicPr>
              <a:picLocks noChangeAspect="1"/>
            </p:cNvPicPr>
            <p:nvPr/>
          </p:nvPicPr>
          <p:blipFill>
            <a:blip r:embed="rId4"/>
            <a:stretch>
              <a:fillRect/>
            </a:stretch>
          </p:blipFill>
          <p:spPr>
            <a:xfrm>
              <a:off x="7918997" y="89763"/>
              <a:ext cx="4176795" cy="2760317"/>
            </a:xfrm>
            <a:prstGeom prst="rect">
              <a:avLst/>
            </a:prstGeom>
          </p:spPr>
        </p:pic>
        <p:sp>
          <p:nvSpPr>
            <p:cNvPr id="14" name="TextBox 13">
              <a:extLst>
                <a:ext uri="{FF2B5EF4-FFF2-40B4-BE49-F238E27FC236}">
                  <a16:creationId xmlns:a16="http://schemas.microsoft.com/office/drawing/2014/main" id="{A59E84F5-C4A8-4203-838B-13BBE92F4ACA}"/>
                </a:ext>
              </a:extLst>
            </p:cNvPr>
            <p:cNvSpPr txBox="1"/>
            <p:nvPr/>
          </p:nvSpPr>
          <p:spPr>
            <a:xfrm>
              <a:off x="8531401" y="2856129"/>
              <a:ext cx="3337986" cy="338554"/>
            </a:xfrm>
            <a:prstGeom prst="rect">
              <a:avLst/>
            </a:prstGeom>
            <a:noFill/>
          </p:spPr>
          <p:txBody>
            <a:bodyPr wrap="square" rtlCol="0">
              <a:spAutoFit/>
            </a:bodyPr>
            <a:lstStyle/>
            <a:p>
              <a:r>
                <a:rPr lang="en-US" sz="1600" b="1" dirty="0"/>
                <a:t>Figure 25: </a:t>
              </a:r>
              <a:r>
                <a:rPr lang="en-US" sz="1600" dirty="0"/>
                <a:t>DART Feature Importance.</a:t>
              </a:r>
              <a:endParaRPr lang="en-US" sz="1600" b="1" dirty="0"/>
            </a:p>
          </p:txBody>
        </p:sp>
      </p:grpSp>
    </p:spTree>
    <p:extLst>
      <p:ext uri="{BB962C8B-B14F-4D97-AF65-F5344CB8AC3E}">
        <p14:creationId xmlns:p14="http://schemas.microsoft.com/office/powerpoint/2010/main" val="32757143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EEED309-0DB6-432F-9D72-047CA850CA2D}"/>
              </a:ext>
            </a:extLst>
          </p:cNvPr>
          <p:cNvSpPr>
            <a:spLocks noGrp="1"/>
          </p:cNvSpPr>
          <p:nvPr>
            <p:ph type="title"/>
          </p:nvPr>
        </p:nvSpPr>
        <p:spPr>
          <a:xfrm>
            <a:off x="0" y="0"/>
            <a:ext cx="2072244" cy="560119"/>
          </a:xfrm>
        </p:spPr>
        <p:txBody>
          <a:bodyPr>
            <a:noAutofit/>
          </a:bodyPr>
          <a:lstStyle/>
          <a:p>
            <a:pPr algn="ctr"/>
            <a:r>
              <a:rPr lang="en-US" sz="4000" b="1" dirty="0"/>
              <a:t>Table 11</a:t>
            </a:r>
          </a:p>
        </p:txBody>
      </p:sp>
      <p:graphicFrame>
        <p:nvGraphicFramePr>
          <p:cNvPr id="2" name="Table 2">
            <a:extLst>
              <a:ext uri="{FF2B5EF4-FFF2-40B4-BE49-F238E27FC236}">
                <a16:creationId xmlns:a16="http://schemas.microsoft.com/office/drawing/2014/main" id="{22813F12-6FF5-4D51-B0F0-8F883311B396}"/>
              </a:ext>
            </a:extLst>
          </p:cNvPr>
          <p:cNvGraphicFramePr>
            <a:graphicFrameLocks noGrp="1"/>
          </p:cNvGraphicFramePr>
          <p:nvPr>
            <p:extLst>
              <p:ext uri="{D42A27DB-BD31-4B8C-83A1-F6EECF244321}">
                <p14:modId xmlns:p14="http://schemas.microsoft.com/office/powerpoint/2010/main" val="1570978163"/>
              </p:ext>
            </p:extLst>
          </p:nvPr>
        </p:nvGraphicFramePr>
        <p:xfrm>
          <a:off x="849085" y="1794383"/>
          <a:ext cx="10770920" cy="2225040"/>
        </p:xfrm>
        <a:graphic>
          <a:graphicData uri="http://schemas.openxmlformats.org/drawingml/2006/table">
            <a:tbl>
              <a:tblPr firstRow="1" bandRow="1">
                <a:tableStyleId>{5C22544A-7EE6-4342-B048-85BDC9FD1C3A}</a:tableStyleId>
              </a:tblPr>
              <a:tblGrid>
                <a:gridCol w="3590307">
                  <a:extLst>
                    <a:ext uri="{9D8B030D-6E8A-4147-A177-3AD203B41FA5}">
                      <a16:colId xmlns:a16="http://schemas.microsoft.com/office/drawing/2014/main" val="1898421643"/>
                    </a:ext>
                  </a:extLst>
                </a:gridCol>
                <a:gridCol w="3379318">
                  <a:extLst>
                    <a:ext uri="{9D8B030D-6E8A-4147-A177-3AD203B41FA5}">
                      <a16:colId xmlns:a16="http://schemas.microsoft.com/office/drawing/2014/main" val="584443083"/>
                    </a:ext>
                  </a:extLst>
                </a:gridCol>
                <a:gridCol w="3801295">
                  <a:extLst>
                    <a:ext uri="{9D8B030D-6E8A-4147-A177-3AD203B41FA5}">
                      <a16:colId xmlns:a16="http://schemas.microsoft.com/office/drawing/2014/main" val="344840723"/>
                    </a:ext>
                  </a:extLst>
                </a:gridCol>
              </a:tblGrid>
              <a:tr h="370840">
                <a:tc>
                  <a:txBody>
                    <a:bodyPr/>
                    <a:lstStyle/>
                    <a:p>
                      <a:r>
                        <a:rPr lang="en-US" dirty="0"/>
                        <a:t>Model</a:t>
                      </a:r>
                    </a:p>
                  </a:txBody>
                  <a:tcPr/>
                </a:tc>
                <a:tc>
                  <a:txBody>
                    <a:bodyPr/>
                    <a:lstStyle/>
                    <a:p>
                      <a:r>
                        <a:rPr lang="en-US" dirty="0"/>
                        <a:t>Cross Validation RMSE</a:t>
                      </a:r>
                    </a:p>
                  </a:txBody>
                  <a:tcPr/>
                </a:tc>
                <a:tc>
                  <a:txBody>
                    <a:bodyPr/>
                    <a:lstStyle/>
                    <a:p>
                      <a:r>
                        <a:rPr lang="en-US" dirty="0"/>
                        <a:t>Final Test Set RMSE</a:t>
                      </a:r>
                    </a:p>
                  </a:txBody>
                  <a:tcPr/>
                </a:tc>
                <a:extLst>
                  <a:ext uri="{0D108BD9-81ED-4DB2-BD59-A6C34878D82A}">
                    <a16:rowId xmlns:a16="http://schemas.microsoft.com/office/drawing/2014/main" val="943302110"/>
                  </a:ext>
                </a:extLst>
              </a:tr>
              <a:tr h="370840">
                <a:tc>
                  <a:txBody>
                    <a:bodyPr/>
                    <a:lstStyle/>
                    <a:p>
                      <a:r>
                        <a:rPr lang="en-US" dirty="0"/>
                        <a:t>Simple Regression Model</a:t>
                      </a:r>
                    </a:p>
                  </a:txBody>
                  <a:tcPr/>
                </a:tc>
                <a:tc>
                  <a:txBody>
                    <a:bodyPr/>
                    <a:lstStyle/>
                    <a:p>
                      <a:r>
                        <a:rPr lang="en-US" dirty="0"/>
                        <a:t>0.1866432</a:t>
                      </a:r>
                    </a:p>
                  </a:txBody>
                  <a:tcPr/>
                </a:tc>
                <a:tc>
                  <a:txBody>
                    <a:bodyPr/>
                    <a:lstStyle/>
                    <a:p>
                      <a:r>
                        <a:rPr lang="en-US" dirty="0"/>
                        <a:t>0.1981315</a:t>
                      </a:r>
                    </a:p>
                  </a:txBody>
                  <a:tcPr/>
                </a:tc>
                <a:extLst>
                  <a:ext uri="{0D108BD9-81ED-4DB2-BD59-A6C34878D82A}">
                    <a16:rowId xmlns:a16="http://schemas.microsoft.com/office/drawing/2014/main" val="1416496390"/>
                  </a:ext>
                </a:extLst>
              </a:tr>
              <a:tr h="370840">
                <a:tc>
                  <a:txBody>
                    <a:bodyPr/>
                    <a:lstStyle/>
                    <a:p>
                      <a:r>
                        <a:rPr lang="en-US" dirty="0"/>
                        <a:t>Complex Regression Model</a:t>
                      </a:r>
                    </a:p>
                  </a:txBody>
                  <a:tcPr/>
                </a:tc>
                <a:tc>
                  <a:txBody>
                    <a:bodyPr/>
                    <a:lstStyle/>
                    <a:p>
                      <a:r>
                        <a:rPr lang="en-US" dirty="0"/>
                        <a:t>0.1777650</a:t>
                      </a:r>
                    </a:p>
                  </a:txBody>
                  <a:tcPr/>
                </a:tc>
                <a:tc>
                  <a:txBody>
                    <a:bodyPr/>
                    <a:lstStyle/>
                    <a:p>
                      <a:r>
                        <a:rPr lang="en-US" dirty="0"/>
                        <a:t>0.1835966</a:t>
                      </a:r>
                    </a:p>
                  </a:txBody>
                  <a:tcPr/>
                </a:tc>
                <a:extLst>
                  <a:ext uri="{0D108BD9-81ED-4DB2-BD59-A6C34878D82A}">
                    <a16:rowId xmlns:a16="http://schemas.microsoft.com/office/drawing/2014/main" val="2873428038"/>
                  </a:ext>
                </a:extLst>
              </a:tr>
              <a:tr h="370840">
                <a:tc>
                  <a:txBody>
                    <a:bodyPr/>
                    <a:lstStyle/>
                    <a:p>
                      <a:r>
                        <a:rPr lang="en-US" dirty="0"/>
                        <a:t>Random Forest</a:t>
                      </a:r>
                    </a:p>
                  </a:txBody>
                  <a:tcPr/>
                </a:tc>
                <a:tc>
                  <a:txBody>
                    <a:bodyPr/>
                    <a:lstStyle/>
                    <a:p>
                      <a:r>
                        <a:rPr lang="en-US" dirty="0"/>
                        <a:t>13108.62</a:t>
                      </a:r>
                    </a:p>
                  </a:txBody>
                  <a:tcPr/>
                </a:tc>
                <a:tc>
                  <a:txBody>
                    <a:bodyPr/>
                    <a:lstStyle/>
                    <a:p>
                      <a:r>
                        <a:rPr lang="en-US" dirty="0"/>
                        <a:t>14069.34</a:t>
                      </a:r>
                    </a:p>
                  </a:txBody>
                  <a:tcPr/>
                </a:tc>
                <a:extLst>
                  <a:ext uri="{0D108BD9-81ED-4DB2-BD59-A6C34878D82A}">
                    <a16:rowId xmlns:a16="http://schemas.microsoft.com/office/drawing/2014/main" val="4056072259"/>
                  </a:ext>
                </a:extLst>
              </a:tr>
              <a:tr h="370840">
                <a:tc>
                  <a:txBody>
                    <a:bodyPr/>
                    <a:lstStyle/>
                    <a:p>
                      <a:r>
                        <a:rPr lang="en-US" dirty="0"/>
                        <a:t>Gradient Boosted Decision Trees</a:t>
                      </a:r>
                    </a:p>
                  </a:txBody>
                  <a:tcPr/>
                </a:tc>
                <a:tc>
                  <a:txBody>
                    <a:bodyPr/>
                    <a:lstStyle/>
                    <a:p>
                      <a:r>
                        <a:rPr lang="en-US" dirty="0"/>
                        <a:t>9036</a:t>
                      </a:r>
                    </a:p>
                  </a:txBody>
                  <a:tcPr/>
                </a:tc>
                <a:tc>
                  <a:txBody>
                    <a:bodyPr/>
                    <a:lstStyle/>
                    <a:p>
                      <a:r>
                        <a:rPr lang="en-US" dirty="0"/>
                        <a:t>9381.721</a:t>
                      </a:r>
                    </a:p>
                  </a:txBody>
                  <a:tcPr/>
                </a:tc>
                <a:extLst>
                  <a:ext uri="{0D108BD9-81ED-4DB2-BD59-A6C34878D82A}">
                    <a16:rowId xmlns:a16="http://schemas.microsoft.com/office/drawing/2014/main" val="2414196122"/>
                  </a:ext>
                </a:extLst>
              </a:tr>
              <a:tr h="370840">
                <a:tc>
                  <a:txBody>
                    <a:bodyPr/>
                    <a:lstStyle/>
                    <a:p>
                      <a:r>
                        <a:rPr lang="en-US" dirty="0"/>
                        <a:t>DART</a:t>
                      </a:r>
                    </a:p>
                  </a:txBody>
                  <a:tcPr/>
                </a:tc>
                <a:tc>
                  <a:txBody>
                    <a:bodyPr/>
                    <a:lstStyle/>
                    <a:p>
                      <a:r>
                        <a:rPr lang="en-US" dirty="0"/>
                        <a:t>10693.05</a:t>
                      </a:r>
                    </a:p>
                  </a:txBody>
                  <a:tcPr/>
                </a:tc>
                <a:tc>
                  <a:txBody>
                    <a:bodyPr/>
                    <a:lstStyle/>
                    <a:p>
                      <a:r>
                        <a:rPr lang="en-US" dirty="0"/>
                        <a:t>9692.89</a:t>
                      </a:r>
                    </a:p>
                  </a:txBody>
                  <a:tcPr/>
                </a:tc>
                <a:extLst>
                  <a:ext uri="{0D108BD9-81ED-4DB2-BD59-A6C34878D82A}">
                    <a16:rowId xmlns:a16="http://schemas.microsoft.com/office/drawing/2014/main" val="3394163653"/>
                  </a:ext>
                </a:extLst>
              </a:tr>
            </a:tbl>
          </a:graphicData>
        </a:graphic>
      </p:graphicFrame>
      <p:sp>
        <p:nvSpPr>
          <p:cNvPr id="5" name="TextBox 4">
            <a:extLst>
              <a:ext uri="{FF2B5EF4-FFF2-40B4-BE49-F238E27FC236}">
                <a16:creationId xmlns:a16="http://schemas.microsoft.com/office/drawing/2014/main" id="{5D13B428-B8E2-4D90-850C-12E90E0822B9}"/>
              </a:ext>
            </a:extLst>
          </p:cNvPr>
          <p:cNvSpPr txBox="1"/>
          <p:nvPr/>
        </p:nvSpPr>
        <p:spPr>
          <a:xfrm>
            <a:off x="1240971" y="4162105"/>
            <a:ext cx="9898084" cy="646331"/>
          </a:xfrm>
          <a:prstGeom prst="rect">
            <a:avLst/>
          </a:prstGeom>
          <a:noFill/>
        </p:spPr>
        <p:txBody>
          <a:bodyPr wrap="square" rtlCol="0">
            <a:spAutoFit/>
          </a:bodyPr>
          <a:lstStyle/>
          <a:p>
            <a:r>
              <a:rPr lang="en-US" dirty="0"/>
              <a:t>Final model comparisons. Note that the metrics for the two linear regression models are on a log-scale, where as the metrics for the tree-based models are in the original units (dollars).</a:t>
            </a:r>
            <a:endParaRPr lang="en-US" dirty="0">
              <a:solidFill>
                <a:srgbClr val="FF0000"/>
              </a:solidFill>
            </a:endParaRPr>
          </a:p>
        </p:txBody>
      </p:sp>
    </p:spTree>
    <p:extLst>
      <p:ext uri="{BB962C8B-B14F-4D97-AF65-F5344CB8AC3E}">
        <p14:creationId xmlns:p14="http://schemas.microsoft.com/office/powerpoint/2010/main" val="1300000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693F0-1324-414B-8D3A-46258907EF34}"/>
              </a:ext>
            </a:extLst>
          </p:cNvPr>
          <p:cNvSpPr>
            <a:spLocks noGrp="1"/>
          </p:cNvSpPr>
          <p:nvPr>
            <p:ph type="title"/>
          </p:nvPr>
        </p:nvSpPr>
        <p:spPr>
          <a:xfrm>
            <a:off x="0" y="0"/>
            <a:ext cx="1825998" cy="560119"/>
          </a:xfrm>
        </p:spPr>
        <p:txBody>
          <a:bodyPr>
            <a:noAutofit/>
          </a:bodyPr>
          <a:lstStyle/>
          <a:p>
            <a:pPr algn="ctr"/>
            <a:r>
              <a:rPr lang="en-US" sz="4000" b="1" dirty="0"/>
              <a:t>Table 2</a:t>
            </a:r>
          </a:p>
        </p:txBody>
      </p:sp>
      <p:sp>
        <p:nvSpPr>
          <p:cNvPr id="4" name="TextBox 3">
            <a:extLst>
              <a:ext uri="{FF2B5EF4-FFF2-40B4-BE49-F238E27FC236}">
                <a16:creationId xmlns:a16="http://schemas.microsoft.com/office/drawing/2014/main" id="{E9A2932C-8BDA-4F37-9807-46835DDF5765}"/>
              </a:ext>
            </a:extLst>
          </p:cNvPr>
          <p:cNvSpPr txBox="1"/>
          <p:nvPr/>
        </p:nvSpPr>
        <p:spPr>
          <a:xfrm>
            <a:off x="4138552" y="4007369"/>
            <a:ext cx="3681350" cy="369332"/>
          </a:xfrm>
          <a:prstGeom prst="rect">
            <a:avLst/>
          </a:prstGeom>
          <a:noFill/>
        </p:spPr>
        <p:txBody>
          <a:bodyPr wrap="square" rtlCol="0">
            <a:spAutoFit/>
          </a:bodyPr>
          <a:lstStyle/>
          <a:p>
            <a:r>
              <a:rPr lang="en-US" dirty="0"/>
              <a:t>Summary stats prior to data cleaning</a:t>
            </a:r>
          </a:p>
        </p:txBody>
      </p:sp>
      <p:pic>
        <p:nvPicPr>
          <p:cNvPr id="5" name="Picture 4">
            <a:extLst>
              <a:ext uri="{FF2B5EF4-FFF2-40B4-BE49-F238E27FC236}">
                <a16:creationId xmlns:a16="http://schemas.microsoft.com/office/drawing/2014/main" id="{C12B1C53-1236-4E54-9A97-AB3F7C09EDF5}"/>
              </a:ext>
            </a:extLst>
          </p:cNvPr>
          <p:cNvPicPr>
            <a:picLocks noChangeAspect="1"/>
          </p:cNvPicPr>
          <p:nvPr/>
        </p:nvPicPr>
        <p:blipFill>
          <a:blip r:embed="rId2"/>
          <a:stretch>
            <a:fillRect/>
          </a:stretch>
        </p:blipFill>
        <p:spPr>
          <a:xfrm>
            <a:off x="969581" y="2118275"/>
            <a:ext cx="10549483" cy="1889094"/>
          </a:xfrm>
          <a:prstGeom prst="rect">
            <a:avLst/>
          </a:prstGeom>
        </p:spPr>
      </p:pic>
    </p:spTree>
    <p:extLst>
      <p:ext uri="{BB962C8B-B14F-4D97-AF65-F5344CB8AC3E}">
        <p14:creationId xmlns:p14="http://schemas.microsoft.com/office/powerpoint/2010/main" val="22258885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32A64-4496-44EB-B99F-363B2F745BDD}"/>
              </a:ext>
            </a:extLst>
          </p:cNvPr>
          <p:cNvSpPr>
            <a:spLocks noGrp="1"/>
          </p:cNvSpPr>
          <p:nvPr>
            <p:ph type="title"/>
          </p:nvPr>
        </p:nvSpPr>
        <p:spPr>
          <a:xfrm>
            <a:off x="2470067" y="2468088"/>
            <a:ext cx="6477990" cy="785751"/>
          </a:xfrm>
        </p:spPr>
        <p:txBody>
          <a:bodyPr>
            <a:noAutofit/>
          </a:bodyPr>
          <a:lstStyle/>
          <a:p>
            <a:pPr algn="ctr"/>
            <a:r>
              <a:rPr lang="en-US" sz="5400" b="1" dirty="0"/>
              <a:t>Back-up slides</a:t>
            </a:r>
          </a:p>
        </p:txBody>
      </p:sp>
    </p:spTree>
    <p:extLst>
      <p:ext uri="{BB962C8B-B14F-4D97-AF65-F5344CB8AC3E}">
        <p14:creationId xmlns:p14="http://schemas.microsoft.com/office/powerpoint/2010/main" val="33632837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772886" y="5789026"/>
            <a:ext cx="10646228" cy="369332"/>
          </a:xfrm>
          <a:prstGeom prst="rect">
            <a:avLst/>
          </a:prstGeom>
          <a:noFill/>
        </p:spPr>
        <p:txBody>
          <a:bodyPr wrap="square" rtlCol="0">
            <a:spAutoFit/>
          </a:bodyPr>
          <a:lstStyle/>
          <a:p>
            <a:r>
              <a:rPr lang="en-US" b="1" dirty="0"/>
              <a:t>Figure x: </a:t>
            </a:r>
            <a:r>
              <a:rPr lang="en-US" dirty="0"/>
              <a:t>Predicted values vs Actual values for the relatively simple 10 predictor model discussed in </a:t>
            </a:r>
            <a:r>
              <a:rPr lang="en-US" b="1" dirty="0"/>
              <a:t>Table 5</a:t>
            </a:r>
          </a:p>
        </p:txBody>
      </p:sp>
      <p:pic>
        <p:nvPicPr>
          <p:cNvPr id="4" name="Picture 3">
            <a:extLst>
              <a:ext uri="{FF2B5EF4-FFF2-40B4-BE49-F238E27FC236}">
                <a16:creationId xmlns:a16="http://schemas.microsoft.com/office/drawing/2014/main" id="{30A64021-D0A6-407C-A5EA-395B78E6179F}"/>
              </a:ext>
            </a:extLst>
          </p:cNvPr>
          <p:cNvPicPr>
            <a:picLocks noChangeAspect="1"/>
          </p:cNvPicPr>
          <p:nvPr/>
        </p:nvPicPr>
        <p:blipFill>
          <a:blip r:embed="rId2"/>
          <a:stretch>
            <a:fillRect/>
          </a:stretch>
        </p:blipFill>
        <p:spPr>
          <a:xfrm>
            <a:off x="1751409" y="586827"/>
            <a:ext cx="8336680" cy="5091103"/>
          </a:xfrm>
          <a:prstGeom prst="rect">
            <a:avLst/>
          </a:prstGeom>
        </p:spPr>
      </p:pic>
    </p:spTree>
    <p:extLst>
      <p:ext uri="{BB962C8B-B14F-4D97-AF65-F5344CB8AC3E}">
        <p14:creationId xmlns:p14="http://schemas.microsoft.com/office/powerpoint/2010/main" val="26026643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4D12A47-49D6-4376-A86E-A2D46D8834EE}"/>
              </a:ext>
            </a:extLst>
          </p:cNvPr>
          <p:cNvPicPr>
            <a:picLocks noChangeAspect="1"/>
          </p:cNvPicPr>
          <p:nvPr/>
        </p:nvPicPr>
        <p:blipFill>
          <a:blip r:embed="rId2"/>
          <a:stretch>
            <a:fillRect/>
          </a:stretch>
        </p:blipFill>
        <p:spPr>
          <a:xfrm>
            <a:off x="847367" y="961902"/>
            <a:ext cx="9334392" cy="3562400"/>
          </a:xfrm>
          <a:prstGeom prst="rect">
            <a:avLst/>
          </a:prstGeom>
        </p:spPr>
      </p:pic>
      <p:sp>
        <p:nvSpPr>
          <p:cNvPr id="8" name="TextBox 7">
            <a:extLst>
              <a:ext uri="{FF2B5EF4-FFF2-40B4-BE49-F238E27FC236}">
                <a16:creationId xmlns:a16="http://schemas.microsoft.com/office/drawing/2014/main" id="{AE2866C8-50B4-4CFB-9A55-044D4B5C4957}"/>
              </a:ext>
            </a:extLst>
          </p:cNvPr>
          <p:cNvSpPr txBox="1"/>
          <p:nvPr/>
        </p:nvSpPr>
        <p:spPr>
          <a:xfrm>
            <a:off x="3200399" y="4720245"/>
            <a:ext cx="4494811" cy="369332"/>
          </a:xfrm>
          <a:prstGeom prst="rect">
            <a:avLst/>
          </a:prstGeom>
          <a:noFill/>
        </p:spPr>
        <p:txBody>
          <a:bodyPr wrap="square" rtlCol="0">
            <a:spAutoFit/>
          </a:bodyPr>
          <a:lstStyle/>
          <a:p>
            <a:r>
              <a:rPr lang="en-US" b="1" dirty="0"/>
              <a:t>Figure </a:t>
            </a:r>
            <a:r>
              <a:rPr lang="en-US" b="1" dirty="0">
                <a:solidFill>
                  <a:srgbClr val="FF0000"/>
                </a:solidFill>
              </a:rPr>
              <a:t>XX: </a:t>
            </a:r>
            <a:r>
              <a:rPr lang="en-US" dirty="0"/>
              <a:t>Correlations </a:t>
            </a:r>
            <a:r>
              <a:rPr lang="en-US" u="sng" dirty="0"/>
              <a:t>before</a:t>
            </a:r>
            <a:r>
              <a:rPr lang="en-US" dirty="0"/>
              <a:t> data cleaning</a:t>
            </a:r>
            <a:endParaRPr lang="en-US" b="1" dirty="0">
              <a:solidFill>
                <a:srgbClr val="FF0000"/>
              </a:solidFill>
            </a:endParaRPr>
          </a:p>
        </p:txBody>
      </p:sp>
    </p:spTree>
    <p:extLst>
      <p:ext uri="{BB962C8B-B14F-4D97-AF65-F5344CB8AC3E}">
        <p14:creationId xmlns:p14="http://schemas.microsoft.com/office/powerpoint/2010/main" val="8865474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3485406" y="5539642"/>
            <a:ext cx="4494811" cy="369332"/>
          </a:xfrm>
          <a:prstGeom prst="rect">
            <a:avLst/>
          </a:prstGeom>
          <a:noFill/>
        </p:spPr>
        <p:txBody>
          <a:bodyPr wrap="square" rtlCol="0">
            <a:spAutoFit/>
          </a:bodyPr>
          <a:lstStyle/>
          <a:p>
            <a:r>
              <a:rPr lang="en-US" b="1" dirty="0"/>
              <a:t>Figure </a:t>
            </a:r>
            <a:r>
              <a:rPr lang="en-US" b="1" dirty="0">
                <a:solidFill>
                  <a:srgbClr val="FF0000"/>
                </a:solidFill>
              </a:rPr>
              <a:t>XX: </a:t>
            </a:r>
            <a:r>
              <a:rPr lang="en-US" dirty="0"/>
              <a:t>Correlations </a:t>
            </a:r>
            <a:r>
              <a:rPr lang="en-US" u="sng" dirty="0"/>
              <a:t>after</a:t>
            </a:r>
            <a:r>
              <a:rPr lang="en-US" dirty="0"/>
              <a:t> data cleaning</a:t>
            </a:r>
            <a:endParaRPr lang="en-US" b="1" dirty="0">
              <a:solidFill>
                <a:srgbClr val="FF0000"/>
              </a:solidFill>
            </a:endParaRPr>
          </a:p>
        </p:txBody>
      </p:sp>
      <p:pic>
        <p:nvPicPr>
          <p:cNvPr id="3" name="Picture 2">
            <a:extLst>
              <a:ext uri="{FF2B5EF4-FFF2-40B4-BE49-F238E27FC236}">
                <a16:creationId xmlns:a16="http://schemas.microsoft.com/office/drawing/2014/main" id="{FA4DFD09-26EC-44A4-93F5-3840B568B6AE}"/>
              </a:ext>
            </a:extLst>
          </p:cNvPr>
          <p:cNvPicPr>
            <a:picLocks noChangeAspect="1"/>
          </p:cNvPicPr>
          <p:nvPr/>
        </p:nvPicPr>
        <p:blipFill>
          <a:blip r:embed="rId2"/>
          <a:stretch>
            <a:fillRect/>
          </a:stretch>
        </p:blipFill>
        <p:spPr>
          <a:xfrm>
            <a:off x="480063" y="777833"/>
            <a:ext cx="11231874" cy="4694201"/>
          </a:xfrm>
          <a:prstGeom prst="rect">
            <a:avLst/>
          </a:prstGeom>
        </p:spPr>
      </p:pic>
    </p:spTree>
    <p:extLst>
      <p:ext uri="{BB962C8B-B14F-4D97-AF65-F5344CB8AC3E}">
        <p14:creationId xmlns:p14="http://schemas.microsoft.com/office/powerpoint/2010/main" val="4250299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693F0-1324-414B-8D3A-46258907EF34}"/>
              </a:ext>
            </a:extLst>
          </p:cNvPr>
          <p:cNvSpPr>
            <a:spLocks noGrp="1"/>
          </p:cNvSpPr>
          <p:nvPr>
            <p:ph type="title"/>
          </p:nvPr>
        </p:nvSpPr>
        <p:spPr>
          <a:xfrm>
            <a:off x="0" y="0"/>
            <a:ext cx="1825998" cy="560119"/>
          </a:xfrm>
        </p:spPr>
        <p:txBody>
          <a:bodyPr>
            <a:noAutofit/>
          </a:bodyPr>
          <a:lstStyle/>
          <a:p>
            <a:pPr algn="ctr"/>
            <a:r>
              <a:rPr lang="en-US" sz="4000" b="1" dirty="0"/>
              <a:t>Table 3</a:t>
            </a:r>
          </a:p>
        </p:txBody>
      </p:sp>
      <p:sp>
        <p:nvSpPr>
          <p:cNvPr id="3" name="TextBox 2">
            <a:extLst>
              <a:ext uri="{FF2B5EF4-FFF2-40B4-BE49-F238E27FC236}">
                <a16:creationId xmlns:a16="http://schemas.microsoft.com/office/drawing/2014/main" id="{6F0BA8F4-88DE-4DD0-A8C7-30EC31D74133}"/>
              </a:ext>
            </a:extLst>
          </p:cNvPr>
          <p:cNvSpPr txBox="1"/>
          <p:nvPr/>
        </p:nvSpPr>
        <p:spPr>
          <a:xfrm>
            <a:off x="3753590" y="4642700"/>
            <a:ext cx="4203865" cy="369332"/>
          </a:xfrm>
          <a:prstGeom prst="rect">
            <a:avLst/>
          </a:prstGeom>
          <a:noFill/>
        </p:spPr>
        <p:txBody>
          <a:bodyPr wrap="square" rtlCol="0">
            <a:spAutoFit/>
          </a:bodyPr>
          <a:lstStyle/>
          <a:p>
            <a:r>
              <a:rPr lang="en-US" dirty="0"/>
              <a:t>Summary stats after data cleaning</a:t>
            </a:r>
          </a:p>
        </p:txBody>
      </p:sp>
      <p:pic>
        <p:nvPicPr>
          <p:cNvPr id="5" name="Picture 4">
            <a:extLst>
              <a:ext uri="{FF2B5EF4-FFF2-40B4-BE49-F238E27FC236}">
                <a16:creationId xmlns:a16="http://schemas.microsoft.com/office/drawing/2014/main" id="{17C5B45B-161F-4933-8875-4DC02681C5AD}"/>
              </a:ext>
            </a:extLst>
          </p:cNvPr>
          <p:cNvPicPr>
            <a:picLocks noChangeAspect="1"/>
          </p:cNvPicPr>
          <p:nvPr/>
        </p:nvPicPr>
        <p:blipFill>
          <a:blip r:embed="rId2"/>
          <a:stretch>
            <a:fillRect/>
          </a:stretch>
        </p:blipFill>
        <p:spPr>
          <a:xfrm>
            <a:off x="700643" y="1705309"/>
            <a:ext cx="10309761" cy="2851739"/>
          </a:xfrm>
          <a:prstGeom prst="rect">
            <a:avLst/>
          </a:prstGeom>
        </p:spPr>
      </p:pic>
    </p:spTree>
    <p:extLst>
      <p:ext uri="{BB962C8B-B14F-4D97-AF65-F5344CB8AC3E}">
        <p14:creationId xmlns:p14="http://schemas.microsoft.com/office/powerpoint/2010/main" val="2121925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2788722" y="4637117"/>
            <a:ext cx="6614556" cy="369332"/>
          </a:xfrm>
          <a:prstGeom prst="rect">
            <a:avLst/>
          </a:prstGeom>
          <a:noFill/>
        </p:spPr>
        <p:txBody>
          <a:bodyPr wrap="square" rtlCol="0">
            <a:spAutoFit/>
          </a:bodyPr>
          <a:lstStyle/>
          <a:p>
            <a:r>
              <a:rPr lang="en-US" b="1" dirty="0"/>
              <a:t>Figure 1:</a:t>
            </a:r>
            <a:r>
              <a:rPr lang="en-US" b="1" dirty="0">
                <a:solidFill>
                  <a:srgbClr val="FF0000"/>
                </a:solidFill>
              </a:rPr>
              <a:t> </a:t>
            </a:r>
            <a:r>
              <a:rPr lang="en-US" dirty="0"/>
              <a:t>MSRP and log transformed version  </a:t>
            </a:r>
            <a:r>
              <a:rPr lang="en-US" u="sng" dirty="0"/>
              <a:t>before</a:t>
            </a:r>
            <a:r>
              <a:rPr lang="en-US" b="1" dirty="0"/>
              <a:t> </a:t>
            </a:r>
            <a:r>
              <a:rPr lang="en-US" dirty="0"/>
              <a:t>data cleaning</a:t>
            </a:r>
            <a:endParaRPr lang="en-US" b="1" dirty="0">
              <a:solidFill>
                <a:srgbClr val="FF0000"/>
              </a:solidFill>
            </a:endParaRPr>
          </a:p>
        </p:txBody>
      </p:sp>
      <p:pic>
        <p:nvPicPr>
          <p:cNvPr id="3" name="Picture 2">
            <a:extLst>
              <a:ext uri="{FF2B5EF4-FFF2-40B4-BE49-F238E27FC236}">
                <a16:creationId xmlns:a16="http://schemas.microsoft.com/office/drawing/2014/main" id="{8D35AB98-C872-4749-87B3-2AFE266B9B82}"/>
              </a:ext>
            </a:extLst>
          </p:cNvPr>
          <p:cNvPicPr>
            <a:picLocks noChangeAspect="1"/>
          </p:cNvPicPr>
          <p:nvPr/>
        </p:nvPicPr>
        <p:blipFill>
          <a:blip r:embed="rId2"/>
          <a:stretch>
            <a:fillRect/>
          </a:stretch>
        </p:blipFill>
        <p:spPr>
          <a:xfrm>
            <a:off x="605642" y="1002263"/>
            <a:ext cx="11069782" cy="3634854"/>
          </a:xfrm>
          <a:prstGeom prst="rect">
            <a:avLst/>
          </a:prstGeom>
        </p:spPr>
      </p:pic>
    </p:spTree>
    <p:extLst>
      <p:ext uri="{BB962C8B-B14F-4D97-AF65-F5344CB8AC3E}">
        <p14:creationId xmlns:p14="http://schemas.microsoft.com/office/powerpoint/2010/main" val="1439224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3358737" y="6274915"/>
            <a:ext cx="4912426" cy="369332"/>
          </a:xfrm>
          <a:prstGeom prst="rect">
            <a:avLst/>
          </a:prstGeom>
          <a:noFill/>
        </p:spPr>
        <p:txBody>
          <a:bodyPr wrap="square" rtlCol="0">
            <a:spAutoFit/>
          </a:bodyPr>
          <a:lstStyle/>
          <a:p>
            <a:r>
              <a:rPr lang="en-US" b="1" dirty="0"/>
              <a:t>Figure 2:</a:t>
            </a:r>
            <a:r>
              <a:rPr lang="en-US" b="1" dirty="0">
                <a:solidFill>
                  <a:srgbClr val="FF0000"/>
                </a:solidFill>
              </a:rPr>
              <a:t> </a:t>
            </a:r>
            <a:r>
              <a:rPr lang="en-US" dirty="0"/>
              <a:t>Count plot of Make </a:t>
            </a:r>
            <a:r>
              <a:rPr lang="en-US" u="sng" dirty="0"/>
              <a:t>before</a:t>
            </a:r>
            <a:r>
              <a:rPr lang="en-US" b="1" dirty="0"/>
              <a:t> </a:t>
            </a:r>
            <a:r>
              <a:rPr lang="en-US" dirty="0"/>
              <a:t>data cleaning</a:t>
            </a:r>
            <a:endParaRPr lang="en-US" b="1" dirty="0">
              <a:solidFill>
                <a:srgbClr val="FF0000"/>
              </a:solidFill>
            </a:endParaRPr>
          </a:p>
        </p:txBody>
      </p:sp>
      <p:pic>
        <p:nvPicPr>
          <p:cNvPr id="4" name="Picture 3">
            <a:extLst>
              <a:ext uri="{FF2B5EF4-FFF2-40B4-BE49-F238E27FC236}">
                <a16:creationId xmlns:a16="http://schemas.microsoft.com/office/drawing/2014/main" id="{58074AC8-5F1A-490C-907E-FED748E4C1EB}"/>
              </a:ext>
            </a:extLst>
          </p:cNvPr>
          <p:cNvPicPr>
            <a:picLocks noChangeAspect="1"/>
          </p:cNvPicPr>
          <p:nvPr/>
        </p:nvPicPr>
        <p:blipFill>
          <a:blip r:embed="rId2"/>
          <a:stretch>
            <a:fillRect/>
          </a:stretch>
        </p:blipFill>
        <p:spPr>
          <a:xfrm>
            <a:off x="2505694" y="136710"/>
            <a:ext cx="7024253" cy="6138205"/>
          </a:xfrm>
          <a:prstGeom prst="rect">
            <a:avLst/>
          </a:prstGeom>
        </p:spPr>
      </p:pic>
    </p:spTree>
    <p:extLst>
      <p:ext uri="{BB962C8B-B14F-4D97-AF65-F5344CB8AC3E}">
        <p14:creationId xmlns:p14="http://schemas.microsoft.com/office/powerpoint/2010/main" val="4267136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2877748" y="6399251"/>
            <a:ext cx="5931725" cy="369332"/>
          </a:xfrm>
          <a:prstGeom prst="rect">
            <a:avLst/>
          </a:prstGeom>
          <a:noFill/>
        </p:spPr>
        <p:txBody>
          <a:bodyPr wrap="square" rtlCol="0">
            <a:spAutoFit/>
          </a:bodyPr>
          <a:lstStyle/>
          <a:p>
            <a:r>
              <a:rPr lang="en-US" b="1" dirty="0"/>
              <a:t>Figure 3:</a:t>
            </a:r>
            <a:r>
              <a:rPr lang="en-US" b="1" dirty="0">
                <a:solidFill>
                  <a:srgbClr val="FF0000"/>
                </a:solidFill>
              </a:rPr>
              <a:t> </a:t>
            </a:r>
            <a:r>
              <a:rPr lang="en-US" dirty="0"/>
              <a:t>Count plot of Market Category </a:t>
            </a:r>
            <a:r>
              <a:rPr lang="en-US" u="sng" dirty="0"/>
              <a:t>before</a:t>
            </a:r>
            <a:r>
              <a:rPr lang="en-US" b="1" dirty="0"/>
              <a:t> </a:t>
            </a:r>
            <a:r>
              <a:rPr lang="en-US" dirty="0"/>
              <a:t>data cleaning</a:t>
            </a:r>
            <a:endParaRPr lang="en-US" b="1" dirty="0">
              <a:solidFill>
                <a:srgbClr val="FF0000"/>
              </a:solidFill>
            </a:endParaRPr>
          </a:p>
        </p:txBody>
      </p:sp>
      <p:pic>
        <p:nvPicPr>
          <p:cNvPr id="3" name="Picture 2">
            <a:extLst>
              <a:ext uri="{FF2B5EF4-FFF2-40B4-BE49-F238E27FC236}">
                <a16:creationId xmlns:a16="http://schemas.microsoft.com/office/drawing/2014/main" id="{13636D43-B5B4-41E8-B58A-270E6AC57B7E}"/>
              </a:ext>
            </a:extLst>
          </p:cNvPr>
          <p:cNvPicPr>
            <a:picLocks noChangeAspect="1"/>
          </p:cNvPicPr>
          <p:nvPr/>
        </p:nvPicPr>
        <p:blipFill>
          <a:blip r:embed="rId2"/>
          <a:stretch>
            <a:fillRect/>
          </a:stretch>
        </p:blipFill>
        <p:spPr>
          <a:xfrm>
            <a:off x="878774" y="274083"/>
            <a:ext cx="9929675" cy="6006770"/>
          </a:xfrm>
          <a:prstGeom prst="rect">
            <a:avLst/>
          </a:prstGeom>
        </p:spPr>
      </p:pic>
    </p:spTree>
    <p:extLst>
      <p:ext uri="{BB962C8B-B14F-4D97-AF65-F5344CB8AC3E}">
        <p14:creationId xmlns:p14="http://schemas.microsoft.com/office/powerpoint/2010/main" val="1260794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3044003" y="6238935"/>
            <a:ext cx="5931725" cy="369332"/>
          </a:xfrm>
          <a:prstGeom prst="rect">
            <a:avLst/>
          </a:prstGeom>
          <a:noFill/>
        </p:spPr>
        <p:txBody>
          <a:bodyPr wrap="square" rtlCol="0">
            <a:spAutoFit/>
          </a:bodyPr>
          <a:lstStyle/>
          <a:p>
            <a:r>
              <a:rPr lang="en-US" b="1" dirty="0"/>
              <a:t>Figure 4: </a:t>
            </a:r>
            <a:r>
              <a:rPr lang="en-US" dirty="0"/>
              <a:t>Count plot of Engine Fuel Type </a:t>
            </a:r>
            <a:r>
              <a:rPr lang="en-US" u="sng" dirty="0"/>
              <a:t>before</a:t>
            </a:r>
            <a:r>
              <a:rPr lang="en-US" b="1" dirty="0"/>
              <a:t> </a:t>
            </a:r>
            <a:r>
              <a:rPr lang="en-US" dirty="0"/>
              <a:t>data cleaning</a:t>
            </a:r>
            <a:endParaRPr lang="en-US" b="1" dirty="0">
              <a:solidFill>
                <a:srgbClr val="FF0000"/>
              </a:solidFill>
            </a:endParaRPr>
          </a:p>
        </p:txBody>
      </p:sp>
      <p:pic>
        <p:nvPicPr>
          <p:cNvPr id="4" name="Picture 3">
            <a:extLst>
              <a:ext uri="{FF2B5EF4-FFF2-40B4-BE49-F238E27FC236}">
                <a16:creationId xmlns:a16="http://schemas.microsoft.com/office/drawing/2014/main" id="{964F93B4-CEB1-4205-8F2E-F045F4B5BF3D}"/>
              </a:ext>
            </a:extLst>
          </p:cNvPr>
          <p:cNvPicPr>
            <a:picLocks noChangeAspect="1"/>
          </p:cNvPicPr>
          <p:nvPr/>
        </p:nvPicPr>
        <p:blipFill>
          <a:blip r:embed="rId2"/>
          <a:stretch>
            <a:fillRect/>
          </a:stretch>
        </p:blipFill>
        <p:spPr>
          <a:xfrm>
            <a:off x="1240470" y="204721"/>
            <a:ext cx="9898630" cy="6034214"/>
          </a:xfrm>
          <a:prstGeom prst="rect">
            <a:avLst/>
          </a:prstGeom>
        </p:spPr>
      </p:pic>
    </p:spTree>
    <p:extLst>
      <p:ext uri="{BB962C8B-B14F-4D97-AF65-F5344CB8AC3E}">
        <p14:creationId xmlns:p14="http://schemas.microsoft.com/office/powerpoint/2010/main" val="2631285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E2866C8-50B4-4CFB-9A55-044D4B5C4957}"/>
              </a:ext>
            </a:extLst>
          </p:cNvPr>
          <p:cNvSpPr txBox="1"/>
          <p:nvPr/>
        </p:nvSpPr>
        <p:spPr>
          <a:xfrm>
            <a:off x="2960875" y="5407662"/>
            <a:ext cx="5931725" cy="369332"/>
          </a:xfrm>
          <a:prstGeom prst="rect">
            <a:avLst/>
          </a:prstGeom>
          <a:noFill/>
        </p:spPr>
        <p:txBody>
          <a:bodyPr wrap="square" rtlCol="0">
            <a:spAutoFit/>
          </a:bodyPr>
          <a:lstStyle/>
          <a:p>
            <a:r>
              <a:rPr lang="en-US" b="1" dirty="0"/>
              <a:t>Figure 5: </a:t>
            </a:r>
            <a:r>
              <a:rPr lang="en-US" dirty="0"/>
              <a:t>Count plot of Engine Fuel Type </a:t>
            </a:r>
            <a:r>
              <a:rPr lang="en-US" u="sng" dirty="0"/>
              <a:t>after</a:t>
            </a:r>
            <a:r>
              <a:rPr lang="en-US" b="1" dirty="0"/>
              <a:t> </a:t>
            </a:r>
            <a:r>
              <a:rPr lang="en-US" dirty="0"/>
              <a:t>data cleaning</a:t>
            </a:r>
            <a:endParaRPr lang="en-US" b="1" dirty="0">
              <a:solidFill>
                <a:srgbClr val="FF0000"/>
              </a:solidFill>
            </a:endParaRPr>
          </a:p>
        </p:txBody>
      </p:sp>
      <p:pic>
        <p:nvPicPr>
          <p:cNvPr id="3" name="Picture 2">
            <a:extLst>
              <a:ext uri="{FF2B5EF4-FFF2-40B4-BE49-F238E27FC236}">
                <a16:creationId xmlns:a16="http://schemas.microsoft.com/office/drawing/2014/main" id="{2BC564CC-1864-4FE6-B464-D4C2ECA5348C}"/>
              </a:ext>
            </a:extLst>
          </p:cNvPr>
          <p:cNvPicPr>
            <a:picLocks noChangeAspect="1"/>
          </p:cNvPicPr>
          <p:nvPr/>
        </p:nvPicPr>
        <p:blipFill>
          <a:blip r:embed="rId2"/>
          <a:stretch>
            <a:fillRect/>
          </a:stretch>
        </p:blipFill>
        <p:spPr>
          <a:xfrm>
            <a:off x="1306286" y="1200532"/>
            <a:ext cx="9490363" cy="3928747"/>
          </a:xfrm>
          <a:prstGeom prst="rect">
            <a:avLst/>
          </a:prstGeom>
        </p:spPr>
      </p:pic>
    </p:spTree>
    <p:extLst>
      <p:ext uri="{BB962C8B-B14F-4D97-AF65-F5344CB8AC3E}">
        <p14:creationId xmlns:p14="http://schemas.microsoft.com/office/powerpoint/2010/main" val="37020405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{B622AC12-73D4-4969-9F77-7633732A4DD2}tf03457452</Template>
  <TotalTime>13642</TotalTime>
  <Words>2198</Words>
  <Application>Microsoft Office PowerPoint</Application>
  <PresentationFormat>Widescreen</PresentationFormat>
  <Paragraphs>296</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Calibri Light</vt:lpstr>
      <vt:lpstr>Cambria Math</vt:lpstr>
      <vt:lpstr>Celestial</vt:lpstr>
      <vt:lpstr> appendix project 1 research paper</vt:lpstr>
      <vt:lpstr>Table 1</vt:lpstr>
      <vt:lpstr>Table 2</vt:lpstr>
      <vt:lpstr>Table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Table 5</vt:lpstr>
      <vt:lpstr>Table 6</vt:lpstr>
      <vt:lpstr>PowerPoint Presentation</vt:lpstr>
      <vt:lpstr>Table 7</vt:lpstr>
      <vt:lpstr>PowerPoint Presentation</vt:lpstr>
      <vt:lpstr>PowerPoint Presentation</vt:lpstr>
      <vt:lpstr>PowerPoint Presentation</vt:lpstr>
      <vt:lpstr>PowerPoint Presentation</vt:lpstr>
      <vt:lpstr>Table 8</vt:lpstr>
      <vt:lpstr>PowerPoint Presentation</vt:lpstr>
      <vt:lpstr>Table 9</vt:lpstr>
      <vt:lpstr>Table 10</vt:lpstr>
      <vt:lpstr>Table 10 continued</vt:lpstr>
      <vt:lpstr>PowerPoint Presentation</vt:lpstr>
      <vt:lpstr>PowerPoint Presentation</vt:lpstr>
      <vt:lpstr>PowerPoint Presentation</vt:lpstr>
      <vt:lpstr>PowerPoint Presentation</vt:lpstr>
      <vt:lpstr>Table 11</vt:lpstr>
      <vt:lpstr>Back-up slides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Predictions</dc:title>
  <dc:creator>Braden Anderson</dc:creator>
  <cp:lastModifiedBy>Anderson, Braden</cp:lastModifiedBy>
  <cp:revision>155</cp:revision>
  <dcterms:created xsi:type="dcterms:W3CDTF">2021-03-14T04:55:50Z</dcterms:created>
  <dcterms:modified xsi:type="dcterms:W3CDTF">2022-02-14T04:47:05Z</dcterms:modified>
</cp:coreProperties>
</file>

<file path=docProps/thumbnail.jpeg>
</file>